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6"/>
  </p:notesMasterIdLst>
  <p:sldIdLst>
    <p:sldId id="256" r:id="rId6"/>
    <p:sldId id="258" r:id="rId7"/>
    <p:sldId id="333" r:id="rId8"/>
    <p:sldId id="330" r:id="rId9"/>
    <p:sldId id="257" r:id="rId10"/>
    <p:sldId id="336" r:id="rId11"/>
    <p:sldId id="334" r:id="rId12"/>
    <p:sldId id="335" r:id="rId13"/>
    <p:sldId id="337" r:id="rId14"/>
    <p:sldId id="338" r:id="rId1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0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07" autoAdjust="0"/>
    <p:restoredTop sz="94660"/>
  </p:normalViewPr>
  <p:slideViewPr>
    <p:cSldViewPr>
      <p:cViewPr varScale="1">
        <p:scale>
          <a:sx n="63" d="100"/>
          <a:sy n="63" d="100"/>
        </p:scale>
        <p:origin x="980" y="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24"/>
    </p:cViewPr>
  </p:sorterViewPr>
  <p:notesViewPr>
    <p:cSldViewPr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E7C2C-ED69-4B93-9D5E-136944B55119}" type="datetimeFigureOut">
              <a:rPr lang="da-DK" smtClean="0"/>
              <a:pPr/>
              <a:t>01-09-2023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A3BA8-5EF9-4850-B6D1-F10C1DBB4A3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0" y="4293096"/>
            <a:ext cx="5475078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60000" y="2196001"/>
            <a:ext cx="10363200" cy="1470025"/>
          </a:xfrm>
        </p:spPr>
        <p:txBody>
          <a:bodyPr>
            <a:noAutofit/>
          </a:bodyPr>
          <a:lstStyle>
            <a:lvl1pPr algn="l">
              <a:defRPr sz="4000" b="0">
                <a:solidFill>
                  <a:schemeClr val="bg1"/>
                </a:solidFill>
                <a:latin typeface="Klavika Bold" panose="020B0806040000020004" pitchFamily="34" charset="0"/>
              </a:defRPr>
            </a:lvl1pPr>
          </a:lstStyle>
          <a:p>
            <a:r>
              <a:rPr lang="da-DK" dirty="0"/>
              <a:t>Klik for at redigere overskriften på forsiden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9600" y="6525345"/>
            <a:ext cx="2844800" cy="196131"/>
          </a:xfrm>
        </p:spPr>
        <p:txBody>
          <a:bodyPr/>
          <a:lstStyle>
            <a:lvl1pPr>
              <a:defRPr>
                <a:latin typeface="Klavika Light" panose="020B0506040000020004" pitchFamily="34" charset="0"/>
              </a:defRPr>
            </a:lvl1pPr>
          </a:lstStyle>
          <a:p>
            <a:fld id="{3FF77D7E-53AF-4F1C-9D2A-C54E9040CCEB}" type="datetime1">
              <a:rPr lang="da-DK" smtClean="0"/>
              <a:pPr/>
              <a:t>01-09-2023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165600" y="6525345"/>
            <a:ext cx="3860800" cy="196131"/>
          </a:xfrm>
        </p:spPr>
        <p:txBody>
          <a:bodyPr/>
          <a:lstStyle>
            <a:lvl1pPr>
              <a:defRPr>
                <a:latin typeface="Klavika Light" panose="020B0506040000020004" pitchFamily="34" charset="0"/>
              </a:defRPr>
            </a:lvl1pPr>
          </a:lstStyle>
          <a:p>
            <a:r>
              <a:rPr lang="da-DK" dirty="0"/>
              <a:t>side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737600" y="6525345"/>
            <a:ext cx="2844800" cy="196131"/>
          </a:xfrm>
        </p:spPr>
        <p:txBody>
          <a:bodyPr/>
          <a:lstStyle/>
          <a:p>
            <a:fld id="{AB0A4E93-1DFA-4C6C-985A-F1AAF5826C3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960000" y="3886200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500" baseline="0">
                <a:solidFill>
                  <a:schemeClr val="bg1"/>
                </a:solidFill>
                <a:latin typeface="Klavika Bold" panose="020B08060400000200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underoverskriften på forsiden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99AD99DA-51EE-48F9-B0EE-524F7FAB10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00" y="620687"/>
            <a:ext cx="6131868" cy="13551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371" y="1800000"/>
            <a:ext cx="11303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60000" y="2204865"/>
            <a:ext cx="10272000" cy="3888433"/>
          </a:xfr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 sz="2200">
                <a:latin typeface="Klavika Light" panose="020B0506040000020004" pitchFamily="34" charset="0"/>
              </a:defRPr>
            </a:lvl1pPr>
            <a:lvl2pPr>
              <a:buFontTx/>
              <a:buBlip>
                <a:blip r:embed="rId3"/>
              </a:buBlip>
              <a:defRPr sz="2000">
                <a:latin typeface="Klavika Light" panose="020B0506040000020004" pitchFamily="34" charset="0"/>
              </a:defRPr>
            </a:lvl2pPr>
            <a:lvl3pPr>
              <a:buFontTx/>
              <a:buBlip>
                <a:blip r:embed="rId3"/>
              </a:buBlip>
              <a:defRPr sz="1800">
                <a:latin typeface="Klavika Light" panose="020B0506040000020004" pitchFamily="34" charset="0"/>
              </a:defRPr>
            </a:lvl3pPr>
            <a:lvl4pPr>
              <a:buFontTx/>
              <a:buBlip>
                <a:blip r:embed="rId3"/>
              </a:buBlip>
              <a:defRPr sz="1600">
                <a:latin typeface="Klavika Light" panose="020B0506040000020004" pitchFamily="34" charset="0"/>
              </a:defRPr>
            </a:lvl4pPr>
            <a:lvl5pPr>
              <a:buFontTx/>
              <a:buBlip>
                <a:blip r:embed="rId3"/>
              </a:buBlip>
              <a:defRPr sz="1400"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175787" y="6525344"/>
            <a:ext cx="3860800" cy="198000"/>
          </a:xfrm>
        </p:spPr>
        <p:txBody>
          <a:bodyPr/>
          <a:lstStyle/>
          <a:p>
            <a:r>
              <a:rPr lang="da-DK"/>
              <a:t>side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784299" y="6525344"/>
            <a:ext cx="2844800" cy="198000"/>
          </a:xfrm>
        </p:spPr>
        <p:txBody>
          <a:bodyPr/>
          <a:lstStyle/>
          <a:p>
            <a:fld id="{AB0A4E93-1DFA-4C6C-985A-F1AAF5826C3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9600" y="6525345"/>
            <a:ext cx="2844800" cy="196131"/>
          </a:xfrm>
        </p:spPr>
        <p:txBody>
          <a:bodyPr/>
          <a:lstStyle/>
          <a:p>
            <a:fld id="{7A200421-7511-40DA-99C2-6ADA1856E10E}" type="datetime1">
              <a:rPr lang="da-DK" smtClean="0"/>
              <a:pPr/>
              <a:t>01-09-2023</a:t>
            </a:fld>
            <a:endParaRPr lang="da-DK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960000" y="432000"/>
            <a:ext cx="5294379" cy="980776"/>
          </a:xfrm>
        </p:spPr>
        <p:txBody>
          <a:bodyPr>
            <a:noAutofit/>
          </a:bodyPr>
          <a:lstStyle>
            <a:lvl1pPr algn="l">
              <a:defRPr sz="2400" b="0">
                <a:latin typeface="Klavika Medium" panose="020B08030400000200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867" y="524624"/>
            <a:ext cx="3599688" cy="7955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371" y="1800000"/>
            <a:ext cx="11303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960000" y="2160000"/>
            <a:ext cx="4800000" cy="3996000"/>
          </a:xfrm>
        </p:spPr>
        <p:txBody>
          <a:bodyPr/>
          <a:lstStyle>
            <a:lvl1pPr>
              <a:buFontTx/>
              <a:buBlip>
                <a:blip r:embed="rId3"/>
              </a:buBlip>
              <a:defRPr sz="2400">
                <a:latin typeface="Klavika Light" panose="020B0506040000020004" pitchFamily="34" charset="0"/>
              </a:defRPr>
            </a:lvl1pPr>
            <a:lvl2pPr>
              <a:buFontTx/>
              <a:buBlip>
                <a:blip r:embed="rId3"/>
              </a:buBlip>
              <a:defRPr sz="2000">
                <a:latin typeface="Klavika Light" panose="020B0506040000020004" pitchFamily="34" charset="0"/>
              </a:defRPr>
            </a:lvl2pPr>
            <a:lvl3pPr>
              <a:buFontTx/>
              <a:buBlip>
                <a:blip r:embed="rId3"/>
              </a:buBlip>
              <a:defRPr sz="1800">
                <a:latin typeface="Klavika Light" panose="020B0506040000020004" pitchFamily="34" charset="0"/>
              </a:defRPr>
            </a:lvl3pPr>
            <a:lvl4pPr>
              <a:buFontTx/>
              <a:buBlip>
                <a:blip r:embed="rId3"/>
              </a:buBlip>
              <a:defRPr sz="1600">
                <a:latin typeface="Klavika Light" panose="020B0506040000020004" pitchFamily="34" charset="0"/>
              </a:defRPr>
            </a:lvl4pPr>
            <a:lvl5pPr>
              <a:buFontTx/>
              <a:buBlip>
                <a:blip r:embed="rId3"/>
              </a:buBlip>
              <a:defRPr sz="1400">
                <a:latin typeface="Klavika Light" panose="020B05060400000200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240000" y="2160000"/>
            <a:ext cx="4848555" cy="3996000"/>
          </a:xfrm>
        </p:spPr>
        <p:txBody>
          <a:bodyPr/>
          <a:lstStyle>
            <a:lvl1pPr>
              <a:buFontTx/>
              <a:buBlip>
                <a:blip r:embed="rId3"/>
              </a:buBlip>
              <a:defRPr sz="2400">
                <a:latin typeface="Klavika Light" panose="020B0506040000020004" pitchFamily="34" charset="0"/>
              </a:defRPr>
            </a:lvl1pPr>
            <a:lvl2pPr>
              <a:buFontTx/>
              <a:buBlip>
                <a:blip r:embed="rId3"/>
              </a:buBlip>
              <a:defRPr sz="2000">
                <a:latin typeface="Klavika Light" panose="020B0506040000020004" pitchFamily="34" charset="0"/>
              </a:defRPr>
            </a:lvl2pPr>
            <a:lvl3pPr>
              <a:buFontTx/>
              <a:buBlip>
                <a:blip r:embed="rId3"/>
              </a:buBlip>
              <a:defRPr sz="1800">
                <a:latin typeface="Klavika Light" panose="020B0506040000020004" pitchFamily="34" charset="0"/>
              </a:defRPr>
            </a:lvl3pPr>
            <a:lvl4pPr>
              <a:buFontTx/>
              <a:buBlip>
                <a:blip r:embed="rId3"/>
              </a:buBlip>
              <a:defRPr sz="1600">
                <a:latin typeface="Klavika Light" panose="020B0506040000020004" pitchFamily="34" charset="0"/>
              </a:defRPr>
            </a:lvl4pPr>
            <a:lvl5pPr>
              <a:buFontTx/>
              <a:buBlip>
                <a:blip r:embed="rId3"/>
              </a:buBlip>
              <a:defRPr sz="1400">
                <a:latin typeface="Klavika Light" panose="020B05060400000200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623392" y="6525344"/>
            <a:ext cx="2844800" cy="198000"/>
          </a:xfrm>
        </p:spPr>
        <p:txBody>
          <a:bodyPr/>
          <a:lstStyle/>
          <a:p>
            <a:fld id="{72ABF533-2B91-4ABA-986E-04B32634B403}" type="datetime1">
              <a:rPr lang="da-DK" smtClean="0"/>
              <a:pPr/>
              <a:t>01-09-2023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4175787" y="6525344"/>
            <a:ext cx="3860800" cy="198000"/>
          </a:xfrm>
        </p:spPr>
        <p:txBody>
          <a:bodyPr/>
          <a:lstStyle/>
          <a:p>
            <a:r>
              <a:rPr lang="da-DK"/>
              <a:t>side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8688288" y="6525344"/>
            <a:ext cx="2844800" cy="198000"/>
          </a:xfrm>
        </p:spPr>
        <p:txBody>
          <a:bodyPr/>
          <a:lstStyle/>
          <a:p>
            <a:fld id="{AB0A4E93-1DFA-4C6C-985A-F1AAF5826C3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960000" y="432000"/>
            <a:ext cx="5294379" cy="980776"/>
          </a:xfrm>
        </p:spPr>
        <p:txBody>
          <a:bodyPr>
            <a:noAutofit/>
          </a:bodyPr>
          <a:lstStyle>
            <a:lvl1pPr algn="l">
              <a:defRPr sz="2400" b="0">
                <a:latin typeface="Klavika Medium" panose="020B08030400000200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867" y="524624"/>
            <a:ext cx="3599688" cy="7955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1B42-C7B8-4C23-8CBF-51BAC2826B90}" type="datetime1">
              <a:rPr lang="da-DK" smtClean="0"/>
              <a:pPr/>
              <a:t>01-09-2023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A4E93-1DFA-4C6C-985A-F1AAF5826C3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B898-E7E2-4EFD-95EE-9FA59493761E}" type="datetime1">
              <a:rPr lang="da-DK" smtClean="0"/>
              <a:pPr/>
              <a:t>01-09-2023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A4E93-1DFA-4C6C-985A-F1AAF5826C3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09600" y="6453336"/>
            <a:ext cx="2844800" cy="19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4D30A-E01A-440C-8DE8-3C0B34BFE6D9}" type="datetime1">
              <a:rPr lang="da-DK" smtClean="0"/>
              <a:pPr/>
              <a:t>01-09-2023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165600" y="6453336"/>
            <a:ext cx="3860800" cy="19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side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737600" y="6453336"/>
            <a:ext cx="2844800" cy="19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A4E93-1DFA-4C6C-985A-F1AAF5826C31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Klavika Bold" panose="020B08060400000200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Klavika Light" panose="020B05060400000200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Klavika Light" panose="020B050604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Klavika Light" panose="020B050604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Klavika Light" panose="020B050604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Klavika Light" panose="020B050604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0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/>
              <a:t>Flerstrenget </a:t>
            </a:r>
            <a:r>
              <a:rPr lang="da-DK" dirty="0"/>
              <a:t>indsat til håndtering af smerter </a:t>
            </a:r>
            <a:endParaRPr lang="da-DK" b="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sz="2800" i="1" dirty="0"/>
              <a:t>Tal om smerter - tag handling sammen</a:t>
            </a:r>
          </a:p>
          <a:p>
            <a:endParaRPr lang="da-D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E6276F-7088-8DF3-A112-ED03CB4A3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Tal om smerter - tag handling sammen</a:t>
            </a:r>
            <a:br>
              <a:rPr lang="da-DK" dirty="0"/>
            </a:br>
            <a:r>
              <a:rPr lang="da-DK" dirty="0"/>
              <a:t>Hvor vil vi begynde, film, podcast</a:t>
            </a:r>
            <a:r>
              <a:rPr lang="da-DK"/>
              <a:t>, dialogværktøj</a:t>
            </a:r>
            <a:r>
              <a:rPr lang="da-DK" dirty="0"/>
              <a:t>?</a:t>
            </a:r>
          </a:p>
        </p:txBody>
      </p:sp>
      <p:pic>
        <p:nvPicPr>
          <p:cNvPr id="4" name="Billede 3" descr="Et billede, der indeholder tekst, skærmbillede, tegneserie, design&#10;&#10;Automatisk genereret beskrivelse">
            <a:extLst>
              <a:ext uri="{FF2B5EF4-FFF2-40B4-BE49-F238E27FC236}">
                <a16:creationId xmlns:a16="http://schemas.microsoft.com/office/drawing/2014/main" id="{89AEF540-FB9A-A08F-09D5-34CBC8F08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8" y="1421037"/>
            <a:ext cx="2883295" cy="4104456"/>
          </a:xfrm>
          <a:prstGeom prst="rect">
            <a:avLst/>
          </a:prstGeom>
        </p:spPr>
      </p:pic>
      <p:pic>
        <p:nvPicPr>
          <p:cNvPr id="6" name="Billede 5" descr="Et billede, der indeholder tekst, skærmbillede, tøj, design&#10;&#10;Automatisk genereret beskrivelse">
            <a:extLst>
              <a:ext uri="{FF2B5EF4-FFF2-40B4-BE49-F238E27FC236}">
                <a16:creationId xmlns:a16="http://schemas.microsoft.com/office/drawing/2014/main" id="{F841E05B-6EA9-79CE-EF25-17BA48985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090" y="2697978"/>
            <a:ext cx="2974986" cy="4160022"/>
          </a:xfrm>
          <a:prstGeom prst="rect">
            <a:avLst/>
          </a:prstGeom>
        </p:spPr>
      </p:pic>
      <p:pic>
        <p:nvPicPr>
          <p:cNvPr id="8" name="Billede 7" descr="Et billede, der indeholder tekst, design&#10;&#10;Automatisk genereret beskrivelse">
            <a:extLst>
              <a:ext uri="{FF2B5EF4-FFF2-40B4-BE49-F238E27FC236}">
                <a16:creationId xmlns:a16="http://schemas.microsoft.com/office/drawing/2014/main" id="{2C8CC493-F14A-5E63-3058-43751CBA92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467" y="1553541"/>
            <a:ext cx="2160240" cy="3598360"/>
          </a:xfrm>
          <a:prstGeom prst="rect">
            <a:avLst/>
          </a:prstGeom>
        </p:spPr>
      </p:pic>
      <p:pic>
        <p:nvPicPr>
          <p:cNvPr id="10" name="Billede 9" descr="Et billede, der indeholder tekst, skærmbillede&#10;&#10;Automatisk genereret beskrivelse">
            <a:extLst>
              <a:ext uri="{FF2B5EF4-FFF2-40B4-BE49-F238E27FC236}">
                <a16:creationId xmlns:a16="http://schemas.microsoft.com/office/drawing/2014/main" id="{2FA90BEE-5EA8-6ED9-42FD-23B3B37876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098" y="3473265"/>
            <a:ext cx="1993442" cy="2818199"/>
          </a:xfrm>
          <a:prstGeom prst="rect">
            <a:avLst/>
          </a:prstGeom>
        </p:spPr>
      </p:pic>
      <p:pic>
        <p:nvPicPr>
          <p:cNvPr id="12" name="Billede 11" descr="Et billede, der indeholder tekst, skærmbillede, Font/skrifttype, design&#10;&#10;Automatisk genereret beskrivelse">
            <a:extLst>
              <a:ext uri="{FF2B5EF4-FFF2-40B4-BE49-F238E27FC236}">
                <a16:creationId xmlns:a16="http://schemas.microsoft.com/office/drawing/2014/main" id="{AD70FEB1-4744-C12E-B129-AEE6ED43A8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799" y="1589493"/>
            <a:ext cx="2710957" cy="3401827"/>
          </a:xfrm>
          <a:prstGeom prst="rect">
            <a:avLst/>
          </a:prstGeom>
        </p:spPr>
      </p:pic>
      <p:pic>
        <p:nvPicPr>
          <p:cNvPr id="14" name="Billede 13" descr="Et billede, der indeholder design&#10;&#10;Automatisk genereret beskrivelse med mellem tillid">
            <a:extLst>
              <a:ext uri="{FF2B5EF4-FFF2-40B4-BE49-F238E27FC236}">
                <a16:creationId xmlns:a16="http://schemas.microsoft.com/office/drawing/2014/main" id="{36A0071F-762B-B49F-4253-AFEC0276B7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5219453"/>
            <a:ext cx="3600401" cy="1397014"/>
          </a:xfrm>
          <a:prstGeom prst="rect">
            <a:avLst/>
          </a:prstGeom>
        </p:spPr>
      </p:pic>
      <p:pic>
        <p:nvPicPr>
          <p:cNvPr id="16" name="Grafik 15" descr="Stemme med massiv udfyldning">
            <a:extLst>
              <a:ext uri="{FF2B5EF4-FFF2-40B4-BE49-F238E27FC236}">
                <a16:creationId xmlns:a16="http://schemas.microsoft.com/office/drawing/2014/main" id="{011373AE-75EB-B2CB-7E1A-992B6A3F41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64910" y="5209581"/>
            <a:ext cx="914400" cy="914400"/>
          </a:xfrm>
          <a:prstGeom prst="rect">
            <a:avLst/>
          </a:prstGeom>
        </p:spPr>
      </p:pic>
      <p:pic>
        <p:nvPicPr>
          <p:cNvPr id="18" name="Grafik 17" descr="Teater kontur">
            <a:extLst>
              <a:ext uri="{FF2B5EF4-FFF2-40B4-BE49-F238E27FC236}">
                <a16:creationId xmlns:a16="http://schemas.microsoft.com/office/drawing/2014/main" id="{D1ABF73D-AF00-ED46-A59A-9173B86AFF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70800" y="57319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63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Grundlag for materialerne  </a:t>
            </a:r>
          </a:p>
        </p:txBody>
      </p:sp>
      <p:pic>
        <p:nvPicPr>
          <p:cNvPr id="4" name="Picture 2" descr="Sygdomsbyrden i Danmark - Sundhedsstyrelsen">
            <a:extLst>
              <a:ext uri="{FF2B5EF4-FFF2-40B4-BE49-F238E27FC236}">
                <a16:creationId xmlns:a16="http://schemas.microsoft.com/office/drawing/2014/main" id="{3990988F-D26A-766F-1CAA-4F0997F6B6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87" y="2564904"/>
            <a:ext cx="2382213" cy="338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9">
            <a:extLst>
              <a:ext uri="{FF2B5EF4-FFF2-40B4-BE49-F238E27FC236}">
                <a16:creationId xmlns:a16="http://schemas.microsoft.com/office/drawing/2014/main" id="{59A2C731-E80D-A286-78B7-29858ADAA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105" y="4509120"/>
            <a:ext cx="2772308" cy="188503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2" descr="Avliv myter om kroniske smerter | Operate">
            <a:extLst>
              <a:ext uri="{FF2B5EF4-FFF2-40B4-BE49-F238E27FC236}">
                <a16:creationId xmlns:a16="http://schemas.microsoft.com/office/drawing/2014/main" id="{7F77454C-051A-93E0-4F0E-17EC1DAF74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40216" y="1844824"/>
            <a:ext cx="2520280" cy="25202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FE2B2579-A498-5F27-FF67-AA52827ABF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0248" y="1844824"/>
            <a:ext cx="4655693" cy="367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59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42A6BE-BB54-121D-0EA3-8097EB24E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Mange forhold påvirker udvikling af smerter – og indsatsen må være flerstrenget </a:t>
            </a:r>
          </a:p>
        </p:txBody>
      </p:sp>
      <p:pic>
        <p:nvPicPr>
          <p:cNvPr id="3" name="Pladsholder til indhold 7" descr="Et billede, der indeholder tekst, skærmbillede, cirkel, diagram&#10;&#10;Automatisk genereret beskrivelse">
            <a:extLst>
              <a:ext uri="{FF2B5EF4-FFF2-40B4-BE49-F238E27FC236}">
                <a16:creationId xmlns:a16="http://schemas.microsoft.com/office/drawing/2014/main" id="{2FE478C3-A09B-FFC6-B261-9254A1FE41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1446743"/>
            <a:ext cx="5760640" cy="5342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876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E6276F-7088-8DF3-A112-ED03CB4A3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Tal om smerter - tag handling sammen</a:t>
            </a:r>
          </a:p>
        </p:txBody>
      </p:sp>
      <p:pic>
        <p:nvPicPr>
          <p:cNvPr id="4" name="Billede 3" descr="Et billede, der indeholder tekst, skærmbillede, tegneserie, design&#10;&#10;Automatisk genereret beskrivelse">
            <a:extLst>
              <a:ext uri="{FF2B5EF4-FFF2-40B4-BE49-F238E27FC236}">
                <a16:creationId xmlns:a16="http://schemas.microsoft.com/office/drawing/2014/main" id="{89AEF540-FB9A-A08F-09D5-34CBC8F08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9" y="1097751"/>
            <a:ext cx="2883295" cy="4104456"/>
          </a:xfrm>
          <a:prstGeom prst="rect">
            <a:avLst/>
          </a:prstGeom>
        </p:spPr>
      </p:pic>
      <p:pic>
        <p:nvPicPr>
          <p:cNvPr id="6" name="Billede 5" descr="Et billede, der indeholder tekst, skærmbillede, tøj, design&#10;&#10;Automatisk genereret beskrivelse">
            <a:extLst>
              <a:ext uri="{FF2B5EF4-FFF2-40B4-BE49-F238E27FC236}">
                <a16:creationId xmlns:a16="http://schemas.microsoft.com/office/drawing/2014/main" id="{F841E05B-6EA9-79CE-EF25-17BA48985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090" y="2697978"/>
            <a:ext cx="2974986" cy="4160022"/>
          </a:xfrm>
          <a:prstGeom prst="rect">
            <a:avLst/>
          </a:prstGeom>
        </p:spPr>
      </p:pic>
      <p:pic>
        <p:nvPicPr>
          <p:cNvPr id="8" name="Billede 7" descr="Et billede, der indeholder tekst, design&#10;&#10;Automatisk genereret beskrivelse">
            <a:extLst>
              <a:ext uri="{FF2B5EF4-FFF2-40B4-BE49-F238E27FC236}">
                <a16:creationId xmlns:a16="http://schemas.microsoft.com/office/drawing/2014/main" id="{2C8CC493-F14A-5E63-3058-43751CBA92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885" y="1214252"/>
            <a:ext cx="2160240" cy="3598360"/>
          </a:xfrm>
          <a:prstGeom prst="rect">
            <a:avLst/>
          </a:prstGeom>
        </p:spPr>
      </p:pic>
      <p:pic>
        <p:nvPicPr>
          <p:cNvPr id="10" name="Billede 9" descr="Et billede, der indeholder tekst, skærmbillede&#10;&#10;Automatisk genereret beskrivelse">
            <a:extLst>
              <a:ext uri="{FF2B5EF4-FFF2-40B4-BE49-F238E27FC236}">
                <a16:creationId xmlns:a16="http://schemas.microsoft.com/office/drawing/2014/main" id="{2FA90BEE-5EA8-6ED9-42FD-23B3B37876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098" y="3473265"/>
            <a:ext cx="1993442" cy="2818199"/>
          </a:xfrm>
          <a:prstGeom prst="rect">
            <a:avLst/>
          </a:prstGeom>
        </p:spPr>
      </p:pic>
      <p:pic>
        <p:nvPicPr>
          <p:cNvPr id="12" name="Billede 11" descr="Et billede, der indeholder tekst, skærmbillede, Font/skrifttype, design&#10;&#10;Automatisk genereret beskrivelse">
            <a:extLst>
              <a:ext uri="{FF2B5EF4-FFF2-40B4-BE49-F238E27FC236}">
                <a16:creationId xmlns:a16="http://schemas.microsoft.com/office/drawing/2014/main" id="{AD70FEB1-4744-C12E-B129-AEE6ED43A8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683" y="1153321"/>
            <a:ext cx="2710957" cy="3401827"/>
          </a:xfrm>
          <a:prstGeom prst="rect">
            <a:avLst/>
          </a:prstGeom>
        </p:spPr>
      </p:pic>
      <p:pic>
        <p:nvPicPr>
          <p:cNvPr id="14" name="Billede 13" descr="Et billede, der indeholder design&#10;&#10;Automatisk genereret beskrivelse med mellem tillid">
            <a:extLst>
              <a:ext uri="{FF2B5EF4-FFF2-40B4-BE49-F238E27FC236}">
                <a16:creationId xmlns:a16="http://schemas.microsoft.com/office/drawing/2014/main" id="{36A0071F-762B-B49F-4253-AFEC0276B7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5219453"/>
            <a:ext cx="3600401" cy="1397014"/>
          </a:xfrm>
          <a:prstGeom prst="rect">
            <a:avLst/>
          </a:prstGeom>
        </p:spPr>
      </p:pic>
      <p:pic>
        <p:nvPicPr>
          <p:cNvPr id="16" name="Grafik 15" descr="Stemme med massiv udfyldning">
            <a:extLst>
              <a:ext uri="{FF2B5EF4-FFF2-40B4-BE49-F238E27FC236}">
                <a16:creationId xmlns:a16="http://schemas.microsoft.com/office/drawing/2014/main" id="{011373AE-75EB-B2CB-7E1A-992B6A3F41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64910" y="5209581"/>
            <a:ext cx="914400" cy="914400"/>
          </a:xfrm>
          <a:prstGeom prst="rect">
            <a:avLst/>
          </a:prstGeom>
        </p:spPr>
      </p:pic>
      <p:pic>
        <p:nvPicPr>
          <p:cNvPr id="18" name="Grafik 17" descr="Teater kontur">
            <a:extLst>
              <a:ext uri="{FF2B5EF4-FFF2-40B4-BE49-F238E27FC236}">
                <a16:creationId xmlns:a16="http://schemas.microsoft.com/office/drawing/2014/main" id="{D1ABF73D-AF00-ED46-A59A-9173B86AFF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70800" y="57319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39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34E0E4-19F6-4491-81C3-552BE926C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 Tal om smerter- tag handling sammen</a:t>
            </a:r>
            <a:br>
              <a:rPr lang="da-DK" dirty="0"/>
            </a:br>
            <a:r>
              <a:rPr lang="da-DK" dirty="0"/>
              <a:t>Smertefiguren – et redskab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57D33CB2-F5EA-F81D-6164-B94A886F1B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0000" y="2060848"/>
            <a:ext cx="3597315" cy="417646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72A1168A-8ECA-ED62-29C4-80333DDD9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4332" y="2060848"/>
            <a:ext cx="5780638" cy="4095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b="1" i="1" dirty="0"/>
              <a:t>Smertefiguren</a:t>
            </a:r>
            <a:r>
              <a:rPr lang="da-DK" sz="2000" dirty="0"/>
              <a:t> kan hjælpe til at danne overblik over smerterne, som kan føre videre til en </a:t>
            </a:r>
            <a:r>
              <a:rPr lang="da-DK" sz="2000" b="1" i="1" dirty="0"/>
              <a:t>handlingsplan</a:t>
            </a:r>
            <a:r>
              <a:rPr lang="da-DK" sz="2000" b="1" dirty="0"/>
              <a:t> </a:t>
            </a:r>
            <a:endParaRPr lang="en-DK" sz="2000" b="1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1840C530-7E7B-A2C7-4769-E67F723131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t="27442"/>
          <a:stretch/>
        </p:blipFill>
        <p:spPr>
          <a:xfrm>
            <a:off x="10282870" y="5291187"/>
            <a:ext cx="1530622" cy="1134813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6A7BA207-4A76-8299-4D8C-42AE9D168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863" y="3048942"/>
            <a:ext cx="6505575" cy="2200275"/>
          </a:xfrm>
          <a:prstGeom prst="rect">
            <a:avLst/>
          </a:prstGeom>
        </p:spPr>
      </p:pic>
      <p:sp>
        <p:nvSpPr>
          <p:cNvPr id="12" name="Pil: bøjet 11">
            <a:extLst>
              <a:ext uri="{FF2B5EF4-FFF2-40B4-BE49-F238E27FC236}">
                <a16:creationId xmlns:a16="http://schemas.microsoft.com/office/drawing/2014/main" id="{1010B217-5C7E-8E7F-9862-BFD32ACCB4A9}"/>
              </a:ext>
            </a:extLst>
          </p:cNvPr>
          <p:cNvSpPr/>
          <p:nvPr/>
        </p:nvSpPr>
        <p:spPr>
          <a:xfrm rot="7066049">
            <a:off x="10728850" y="2596865"/>
            <a:ext cx="383472" cy="421072"/>
          </a:xfrm>
          <a:prstGeom prst="ben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tx1"/>
              </a:solidFill>
            </a:endParaRPr>
          </a:p>
        </p:txBody>
      </p:sp>
      <p:sp>
        <p:nvSpPr>
          <p:cNvPr id="13" name="Pil: bøjet 12">
            <a:extLst>
              <a:ext uri="{FF2B5EF4-FFF2-40B4-BE49-F238E27FC236}">
                <a16:creationId xmlns:a16="http://schemas.microsoft.com/office/drawing/2014/main" id="{6B885FE2-2F21-C4FB-F672-5B08D741F7B0}"/>
              </a:ext>
            </a:extLst>
          </p:cNvPr>
          <p:cNvSpPr/>
          <p:nvPr/>
        </p:nvSpPr>
        <p:spPr>
          <a:xfrm rot="13148385">
            <a:off x="4732904" y="2169987"/>
            <a:ext cx="407340" cy="705557"/>
          </a:xfrm>
          <a:prstGeom prst="ben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34E0E4-19F6-4491-81C3-552BE926C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 Tal om smerter- tag handling sammen</a:t>
            </a:r>
            <a:br>
              <a:rPr lang="da-DK" dirty="0"/>
            </a:br>
            <a:r>
              <a:rPr lang="da-DK" dirty="0"/>
              <a:t>  - et dialogværktøj 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F98A51ED-4614-1C6D-533A-CBB1D9BF7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68000">
            <a:off x="5028384" y="2319543"/>
            <a:ext cx="3744416" cy="1931902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DF712B34-5B12-903A-239E-55EFDD396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02116">
            <a:off x="2690945" y="4565143"/>
            <a:ext cx="3286125" cy="1657350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0150845-DBFE-D984-3E64-3E87530EA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26420">
            <a:off x="735143" y="2268981"/>
            <a:ext cx="3746618" cy="1965617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9E76D207-4804-14F6-0CE2-C9998E2459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12359">
            <a:off x="7404501" y="4286674"/>
            <a:ext cx="3181350" cy="1743075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514F354A-9245-DB45-1B7C-487AAB2B79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25000"/>
          </a:blip>
          <a:srcRect t="27442"/>
          <a:stretch/>
        </p:blipFill>
        <p:spPr>
          <a:xfrm>
            <a:off x="10282870" y="5291187"/>
            <a:ext cx="1530622" cy="113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42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34E0E4-19F6-4491-81C3-552BE926C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 Tal om smerter- tag handling sammen</a:t>
            </a:r>
          </a:p>
        </p:txBody>
      </p:sp>
      <p:pic>
        <p:nvPicPr>
          <p:cNvPr id="10" name="Pladsholder til indhold 9">
            <a:extLst>
              <a:ext uri="{FF2B5EF4-FFF2-40B4-BE49-F238E27FC236}">
                <a16:creationId xmlns:a16="http://schemas.microsoft.com/office/drawing/2014/main" id="{728565B5-E00A-4FFC-7325-0370AED56D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2580" y="1916832"/>
            <a:ext cx="4287463" cy="4392488"/>
          </a:xfrm>
          <a:prstGeom prst="flowChartConnector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23860E73-47E6-8DE3-573A-98FC39B142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/>
              <a:t>Figuren viser </a:t>
            </a:r>
            <a:r>
              <a:rPr lang="da-DK" b="1" i="1" dirty="0"/>
              <a:t>”Skydeskiven”</a:t>
            </a:r>
            <a:r>
              <a:rPr lang="da-DK" dirty="0"/>
              <a:t>,</a:t>
            </a:r>
            <a:r>
              <a:rPr lang="da-DK" b="1" dirty="0"/>
              <a:t> </a:t>
            </a:r>
            <a:r>
              <a:rPr lang="da-DK" dirty="0"/>
              <a:t>der kan bruges sammen med dialogkort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Gennem skydeskiven kan I </a:t>
            </a:r>
            <a:r>
              <a:rPr lang="da-DK" b="1" i="1" dirty="0"/>
              <a:t>prioritere</a:t>
            </a:r>
            <a:r>
              <a:rPr lang="da-DK" dirty="0"/>
              <a:t>, hvad I skal arbejde videre med  </a:t>
            </a:r>
            <a:endParaRPr lang="en-DK" dirty="0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713D9641-B30B-3A02-4E74-BBFE1818C6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t="27442"/>
          <a:stretch/>
        </p:blipFill>
        <p:spPr>
          <a:xfrm>
            <a:off x="10282870" y="5291187"/>
            <a:ext cx="1530622" cy="113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93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id="{809521B1-CC5A-7DBB-D69B-88264869F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27442"/>
          <a:stretch/>
        </p:blipFill>
        <p:spPr>
          <a:xfrm>
            <a:off x="10282870" y="5291187"/>
            <a:ext cx="1530622" cy="1134813"/>
          </a:xfrm>
          <a:prstGeom prst="rect">
            <a:avLst/>
          </a:prstGeom>
        </p:spPr>
      </p:pic>
      <p:pic>
        <p:nvPicPr>
          <p:cNvPr id="10" name="Pladsholder til indhold 9">
            <a:extLst>
              <a:ext uri="{FF2B5EF4-FFF2-40B4-BE49-F238E27FC236}">
                <a16:creationId xmlns:a16="http://schemas.microsoft.com/office/drawing/2014/main" id="{F7B1410B-5548-B461-FBC7-09EE98B81D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3392" y="1831933"/>
            <a:ext cx="2092200" cy="4594067"/>
          </a:xfrm>
          <a:prstGeom prst="diamond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F34E0E4-19F6-4491-81C3-552BE926C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 Tal om smerter- tag handling sammen</a:t>
            </a:r>
            <a:br>
              <a:rPr lang="da-DK" dirty="0"/>
            </a:br>
            <a:r>
              <a:rPr lang="da-DK" dirty="0"/>
              <a:t> Dialog om smerter  – en guide til leder    AMR og TR 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F784B9DB-918C-C5FD-EB60-55DCD60F3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95248" y="2150917"/>
            <a:ext cx="3312702" cy="3996000"/>
          </a:xfrm>
        </p:spPr>
        <p:txBody>
          <a:bodyPr>
            <a:normAutofit/>
          </a:bodyPr>
          <a:lstStyle/>
          <a:p>
            <a:r>
              <a:rPr lang="da-DK" sz="2000" dirty="0"/>
              <a:t>Smertediamanten findes i </a:t>
            </a:r>
            <a:r>
              <a:rPr lang="da-DK" sz="2000" b="1" dirty="0"/>
              <a:t>”Dialog om smerter – en guide til lederen” </a:t>
            </a:r>
          </a:p>
          <a:p>
            <a:pPr marL="0" indent="0">
              <a:buNone/>
            </a:pPr>
            <a:endParaRPr lang="da-DK" sz="2000" dirty="0"/>
          </a:p>
          <a:p>
            <a:r>
              <a:rPr lang="da-DK" sz="2000" dirty="0"/>
              <a:t>Lederen kan tale med sine medarbejdere om smerter</a:t>
            </a:r>
          </a:p>
          <a:p>
            <a:pPr marL="0" indent="0">
              <a:buNone/>
            </a:pPr>
            <a:endParaRPr lang="da-DK" sz="2000" dirty="0"/>
          </a:p>
          <a:p>
            <a:r>
              <a:rPr lang="da-DK" sz="2000" dirty="0"/>
              <a:t>Lederen kan stille spørgsmål som f.eks. </a:t>
            </a:r>
            <a:r>
              <a:rPr lang="da-DK" sz="2000" dirty="0">
                <a:sym typeface="Wingdings" panose="05000000000000000000" pitchFamily="2" charset="2"/>
              </a:rPr>
              <a:t> </a:t>
            </a:r>
            <a:endParaRPr lang="en-DK" sz="2000" dirty="0"/>
          </a:p>
        </p:txBody>
      </p:sp>
      <p:sp>
        <p:nvSpPr>
          <p:cNvPr id="11" name="Rutediagram: Magnetbånd 10">
            <a:extLst>
              <a:ext uri="{FF2B5EF4-FFF2-40B4-BE49-F238E27FC236}">
                <a16:creationId xmlns:a16="http://schemas.microsoft.com/office/drawing/2014/main" id="{01BAD1D6-D4AC-87F3-A8F0-D1E3F0F93AE9}"/>
              </a:ext>
            </a:extLst>
          </p:cNvPr>
          <p:cNvSpPr/>
          <p:nvPr/>
        </p:nvSpPr>
        <p:spPr>
          <a:xfrm flipH="1">
            <a:off x="6953663" y="2168874"/>
            <a:ext cx="2267476" cy="1576717"/>
          </a:xfrm>
          <a:prstGeom prst="flowChartMagneticTap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13" name="Rutediagram: Magnetbånd 12">
            <a:extLst>
              <a:ext uri="{FF2B5EF4-FFF2-40B4-BE49-F238E27FC236}">
                <a16:creationId xmlns:a16="http://schemas.microsoft.com/office/drawing/2014/main" id="{D8E2201E-A430-F1FC-99CF-17D6DDAC4BCB}"/>
              </a:ext>
            </a:extLst>
          </p:cNvPr>
          <p:cNvSpPr/>
          <p:nvPr/>
        </p:nvSpPr>
        <p:spPr>
          <a:xfrm flipH="1">
            <a:off x="5955237" y="3913177"/>
            <a:ext cx="2344851" cy="1840501"/>
          </a:xfrm>
          <a:prstGeom prst="flowChartMagneticTap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14" name="Rutediagram: Magnetbånd 13">
            <a:extLst>
              <a:ext uri="{FF2B5EF4-FFF2-40B4-BE49-F238E27FC236}">
                <a16:creationId xmlns:a16="http://schemas.microsoft.com/office/drawing/2014/main" id="{2F1370BA-D28A-F27C-158F-652127A691C2}"/>
              </a:ext>
            </a:extLst>
          </p:cNvPr>
          <p:cNvSpPr/>
          <p:nvPr/>
        </p:nvSpPr>
        <p:spPr>
          <a:xfrm flipH="1">
            <a:off x="8501715" y="3414085"/>
            <a:ext cx="3117830" cy="1800200"/>
          </a:xfrm>
          <a:prstGeom prst="flowChartMagneticTap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7E2213EA-909B-3947-63DF-2CC177D0A143}"/>
              </a:ext>
            </a:extLst>
          </p:cNvPr>
          <p:cNvSpPr txBox="1"/>
          <p:nvPr/>
        </p:nvSpPr>
        <p:spPr>
          <a:xfrm>
            <a:off x="7219785" y="2532062"/>
            <a:ext cx="2023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latin typeface="Klavika Light" panose="020B0506040000020004" pitchFamily="34" charset="0"/>
              </a:rPr>
              <a:t>Har du smerter i forbindelse med arbejdet?</a:t>
            </a:r>
            <a:endParaRPr lang="en-DK" i="1" dirty="0">
              <a:latin typeface="Klavika Light" panose="020B0506040000020004" pitchFamily="34" charset="0"/>
            </a:endParaRP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314EA05E-A129-4F9D-4D21-769DC3A0D510}"/>
              </a:ext>
            </a:extLst>
          </p:cNvPr>
          <p:cNvSpPr txBox="1"/>
          <p:nvPr/>
        </p:nvSpPr>
        <p:spPr>
          <a:xfrm>
            <a:off x="8695662" y="3890971"/>
            <a:ext cx="3117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latin typeface="Klavika Light" panose="020B0506040000020004" pitchFamily="34" charset="0"/>
              </a:rPr>
              <a:t>Hvad skulle der evt. justeres i løbet af arbejdsdagen i forhold til dine smerter?</a:t>
            </a:r>
            <a:endParaRPr lang="en-DK" i="1" dirty="0">
              <a:latin typeface="Klavika Light" panose="020B0506040000020004" pitchFamily="34" charset="0"/>
            </a:endParaRP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D47C8566-D1C1-DB10-0077-F4B9B71594AD}"/>
              </a:ext>
            </a:extLst>
          </p:cNvPr>
          <p:cNvSpPr txBox="1"/>
          <p:nvPr/>
        </p:nvSpPr>
        <p:spPr>
          <a:xfrm>
            <a:off x="6209577" y="4352636"/>
            <a:ext cx="1904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latin typeface="Klavika Light" panose="020B0506040000020004" pitchFamily="34" charset="0"/>
              </a:rPr>
              <a:t>Hvilke muligheder er der på arbejdspladsen?</a:t>
            </a:r>
            <a:endParaRPr lang="en-DK" i="1" dirty="0">
              <a:latin typeface="Klavika Light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576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34E0E4-19F6-4491-81C3-552BE926C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Tal om smerter- tag handling sammen</a:t>
            </a:r>
            <a:br>
              <a:rPr lang="da-DK" dirty="0"/>
            </a:br>
            <a:r>
              <a:rPr lang="da-DK" dirty="0"/>
              <a:t>podcast og film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23860E73-47E6-8DE3-573A-98FC39B142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dirty="0"/>
              <a:t>Podcast   To episoder:</a:t>
            </a:r>
          </a:p>
          <a:p>
            <a:pPr marL="0" indent="0">
              <a:buNone/>
            </a:pPr>
            <a:r>
              <a:rPr lang="da-DK" dirty="0"/>
              <a:t>                  -  Viden om smerter</a:t>
            </a:r>
          </a:p>
          <a:p>
            <a:pPr marL="0" indent="0">
              <a:buNone/>
            </a:pPr>
            <a:r>
              <a:rPr lang="da-DK" dirty="0"/>
              <a:t>                  - Hvordan I kan forebygge</a:t>
            </a:r>
          </a:p>
          <a:p>
            <a:pPr marL="0" indent="0">
              <a:buNone/>
            </a:pPr>
            <a:r>
              <a:rPr lang="da-DK" dirty="0"/>
              <a:t>                     smerter.       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Film            To film:</a:t>
            </a:r>
          </a:p>
          <a:p>
            <a:pPr marL="0" indent="0">
              <a:buNone/>
            </a:pPr>
            <a:r>
              <a:rPr lang="da-DK" dirty="0"/>
              <a:t>                      - Hvorfor handle på</a:t>
            </a:r>
          </a:p>
          <a:p>
            <a:pPr marL="0" indent="0">
              <a:buNone/>
            </a:pPr>
            <a:r>
              <a:rPr lang="da-DK" dirty="0"/>
              <a:t>                        smerter? </a:t>
            </a:r>
          </a:p>
          <a:p>
            <a:pPr marL="0" indent="0">
              <a:buNone/>
            </a:pPr>
            <a:r>
              <a:rPr lang="da-DK" dirty="0"/>
              <a:t>                      - Smerter håndterer vi</a:t>
            </a:r>
          </a:p>
          <a:p>
            <a:pPr marL="0" indent="0">
              <a:buNone/>
            </a:pPr>
            <a:r>
              <a:rPr lang="da-DK" dirty="0"/>
              <a:t>                         bedst i fællesskab</a:t>
            </a:r>
            <a:endParaRPr lang="en-DK" dirty="0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713D9641-B30B-3A02-4E74-BBFE1818C6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27442"/>
          <a:stretch/>
        </p:blipFill>
        <p:spPr>
          <a:xfrm>
            <a:off x="10282870" y="5291187"/>
            <a:ext cx="1530622" cy="1134813"/>
          </a:xfrm>
          <a:prstGeom prst="rect">
            <a:avLst/>
          </a:prstGeom>
        </p:spPr>
      </p:pic>
      <p:pic>
        <p:nvPicPr>
          <p:cNvPr id="5" name="Pladsholder til indhold 4" descr="Et billede, der indeholder design&#10;&#10;Automatisk genereret beskrivelse med mellem tillid">
            <a:extLst>
              <a:ext uri="{FF2B5EF4-FFF2-40B4-BE49-F238E27FC236}">
                <a16:creationId xmlns:a16="http://schemas.microsoft.com/office/drawing/2014/main" id="{3467191D-E95F-8DEF-E654-924D38BCDA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741563"/>
            <a:ext cx="5760623" cy="2520280"/>
          </a:xfrm>
          <a:prstGeom prst="rect">
            <a:avLst/>
          </a:prstGeom>
        </p:spPr>
      </p:pic>
      <p:pic>
        <p:nvPicPr>
          <p:cNvPr id="6" name="Grafik 5" descr="Stemme med massiv udfyldning">
            <a:extLst>
              <a:ext uri="{FF2B5EF4-FFF2-40B4-BE49-F238E27FC236}">
                <a16:creationId xmlns:a16="http://schemas.microsoft.com/office/drawing/2014/main" id="{1011E648-B4AF-5C49-6CE1-6DD693121F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99926" y="3717032"/>
            <a:ext cx="1418456" cy="1418456"/>
          </a:xfrm>
          <a:prstGeom prst="rect">
            <a:avLst/>
          </a:prstGeom>
        </p:spPr>
      </p:pic>
      <p:pic>
        <p:nvPicPr>
          <p:cNvPr id="7" name="Grafik 6" descr="Stemme med massiv udfyldning">
            <a:extLst>
              <a:ext uri="{FF2B5EF4-FFF2-40B4-BE49-F238E27FC236}">
                <a16:creationId xmlns:a16="http://schemas.microsoft.com/office/drawing/2014/main" id="{F375B4CF-C464-DBC0-7FBA-17FB970F0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88570" y="2348880"/>
            <a:ext cx="914400" cy="914400"/>
          </a:xfrm>
          <a:prstGeom prst="rect">
            <a:avLst/>
          </a:prstGeom>
        </p:spPr>
      </p:pic>
      <p:pic>
        <p:nvPicPr>
          <p:cNvPr id="9" name="Grafik 8" descr="Teater kontur">
            <a:extLst>
              <a:ext uri="{FF2B5EF4-FFF2-40B4-BE49-F238E27FC236}">
                <a16:creationId xmlns:a16="http://schemas.microsoft.com/office/drawing/2014/main" id="{CCCDAF41-8F17-0E36-4B18-2D857F5DA1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78152" y="3093172"/>
            <a:ext cx="1317848" cy="1317848"/>
          </a:xfrm>
          <a:prstGeom prst="rect">
            <a:avLst/>
          </a:prstGeom>
        </p:spPr>
      </p:pic>
      <p:pic>
        <p:nvPicPr>
          <p:cNvPr id="12" name="Grafik 11" descr="Teater kontur">
            <a:extLst>
              <a:ext uri="{FF2B5EF4-FFF2-40B4-BE49-F238E27FC236}">
                <a16:creationId xmlns:a16="http://schemas.microsoft.com/office/drawing/2014/main" id="{85BBEA5D-297A-5E08-AF34-716F2BD555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09439" y="4299739"/>
            <a:ext cx="1317848" cy="131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1893"/>
      </p:ext>
    </p:extLst>
  </p:cSld>
  <p:clrMapOvr>
    <a:masterClrMapping/>
  </p:clrMapOvr>
</p:sld>
</file>

<file path=ppt/theme/theme1.xml><?xml version="1.0" encoding="utf-8"?>
<a:theme xmlns:a="http://schemas.openxmlformats.org/drawingml/2006/main" name="Præsentation_3BAR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2" id="{A20E5E74-2D09-4CF5-8ADF-A0B67DEEA15D}" vid="{62F6FC36-3615-4C99-A596-E32AA50AEAE3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19c77fe-4ea4-42f5-93cb-807b935dd44d">AEDSXENK2MFF-1076635799-21</_dlc_DocId>
    <_dlc_DocIdUrl xmlns="519c77fe-4ea4-42f5-93cb-807b935dd44d">
      <Url>https://3bar.sharepoint.com/sites/Skabeloner/_layouts/15/DocIdRedir.aspx?ID=AEDSXENK2MFF-1076635799-21</Url>
      <Description>AEDSXENK2MFF-1076635799-21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EAECDD5A055246AE83B006A5677E94" ma:contentTypeVersion="2" ma:contentTypeDescription="Create a new document." ma:contentTypeScope="" ma:versionID="b345e03c5abb6345816b6a7086337da5">
  <xsd:schema xmlns:xsd="http://www.w3.org/2001/XMLSchema" xmlns:xs="http://www.w3.org/2001/XMLSchema" xmlns:p="http://schemas.microsoft.com/office/2006/metadata/properties" xmlns:ns2="519c77fe-4ea4-42f5-93cb-807b935dd44d" xmlns:ns3="99d24759-4d32-428e-8088-338d201ddf63" targetNamespace="http://schemas.microsoft.com/office/2006/metadata/properties" ma:root="true" ma:fieldsID="e4bf9cf2494b964a3698f44b9a8271ce" ns2:_="" ns3:_="">
    <xsd:import namespace="519c77fe-4ea4-42f5-93cb-807b935dd44d"/>
    <xsd:import namespace="99d24759-4d32-428e-8088-338d201ddf6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9c77fe-4ea4-42f5-93cb-807b935dd44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d24759-4d32-428e-8088-338d201ddf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8F3804-70A9-4B7C-AB46-D3338A8DF2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A2C912-0EB6-4E9A-BB5C-4E32BAFCB128}">
  <ds:schemaRefs>
    <ds:schemaRef ds:uri="http://schemas.microsoft.com/office/2006/metadata/properties"/>
    <ds:schemaRef ds:uri="http://schemas.microsoft.com/office/2006/documentManagement/types"/>
    <ds:schemaRef ds:uri="519c77fe-4ea4-42f5-93cb-807b935dd44d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99d24759-4d32-428e-8088-338d201ddf6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6B8A67A-1306-4760-BF88-6ECC3ADF482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45CA841-E960-42F0-B576-5556D60CD8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9c77fe-4ea4-42f5-93cb-807b935dd44d"/>
    <ds:schemaRef ds:uri="99d24759-4d32-428e-8088-338d201ddf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BFA skabelon NY WS</Template>
  <TotalTime>381</TotalTime>
  <Words>256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6" baseType="lpstr">
      <vt:lpstr>Arial</vt:lpstr>
      <vt:lpstr>Calibri</vt:lpstr>
      <vt:lpstr>Klavika Bold</vt:lpstr>
      <vt:lpstr>Klavika Light</vt:lpstr>
      <vt:lpstr>Klavika Medium</vt:lpstr>
      <vt:lpstr>Præsentation_3BAR</vt:lpstr>
      <vt:lpstr>Flerstrenget indsat til håndtering af smerter </vt:lpstr>
      <vt:lpstr>Grundlag for materialerne  </vt:lpstr>
      <vt:lpstr>Mange forhold påvirker udvikling af smerter – og indsatsen må være flerstrenget </vt:lpstr>
      <vt:lpstr>Tal om smerter - tag handling sammen</vt:lpstr>
      <vt:lpstr> Tal om smerter- tag handling sammen Smertefiguren – et redskab</vt:lpstr>
      <vt:lpstr> Tal om smerter- tag handling sammen   - et dialogværktøj </vt:lpstr>
      <vt:lpstr> Tal om smerter- tag handling sammen</vt:lpstr>
      <vt:lpstr> Tal om smerter- tag handling sammen  Dialog om smerter  – en guide til leder    AMR og TR </vt:lpstr>
      <vt:lpstr>Tal om smerter- tag handling sammen podcast og film</vt:lpstr>
      <vt:lpstr>Tal om smerter - tag handling sammen Hvor vil vi begynde, film, podcast, dialogværktøj?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Holistisk tilgang til håndtering af smerter</dc:title>
  <dc:creator>Jytte Tolstrup Jensen</dc:creator>
  <cp:lastModifiedBy>Jytte Tolstrup Jensen</cp:lastModifiedBy>
  <cp:revision>71</cp:revision>
  <dcterms:created xsi:type="dcterms:W3CDTF">2023-05-01T08:06:43Z</dcterms:created>
  <dcterms:modified xsi:type="dcterms:W3CDTF">2023-09-01T20:35:58Z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0x01010086EAECDD5A055246AE83B006A5677E94</vt:lpwstr>
  </property>
  <property fmtid="{D5CDD505-2E9C-101B-9397-08002B2CF9AE}" pid="3" name="Order">
    <vt:r8>26515400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dlc_DocIdItemGuid">
    <vt:lpwstr>9e67bebc-66b2-4432-96c8-e2d26be6e161</vt:lpwstr>
  </property>
</Properties>
</file>