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72" r:id="rId3"/>
    <p:sldId id="258" r:id="rId4"/>
    <p:sldId id="273" r:id="rId5"/>
    <p:sldId id="259" r:id="rId6"/>
    <p:sldId id="271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70" r:id="rId16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42" autoAdjust="0"/>
  </p:normalViewPr>
  <p:slideViewPr>
    <p:cSldViewPr snapToGrid="0" snapToObjects="1">
      <p:cViewPr varScale="1">
        <p:scale>
          <a:sx n="152" d="100"/>
          <a:sy n="152" d="100"/>
        </p:scale>
        <p:origin x="1338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28630-BD3A-C24D-B157-A50207235F01}" type="datetimeFigureOut">
              <a:rPr lang="da-DK" smtClean="0"/>
              <a:t>31-10-2018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EC012-C782-304E-B8B2-5318704D81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8246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OBS tovholdergruppe: Der</a:t>
            </a:r>
            <a:r>
              <a:rPr lang="da-DK" baseline="0" dirty="0"/>
              <a:t> er et overlap mellem pointerne i introduktionsfilmen. Overvej, om I skal vælge en af delene, eller om I vil bruge denne slide som opsamling på filmen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898B8-A85C-3942-B421-10CE78B5C141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5717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OBS tovholdergruppe: Husk</a:t>
            </a:r>
            <a:r>
              <a:rPr lang="da-DK" baseline="0" dirty="0"/>
              <a:t> at tilpasse oplægget til jeres arbejdsgruppe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EC012-C782-304E-B8B2-5318704D8181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9723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OBS tovholdergruppe: Tag stilling til, hvordan I synes, dette punkt gøres bedst på jeres arbejdsplads.</a:t>
            </a:r>
            <a:r>
              <a:rPr lang="da-DK" baseline="0" dirty="0"/>
              <a:t> Skal alle læse for sig selv, skal I holde et oplæg eller skal der et lille gruppearbejde til?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EC012-C782-304E-B8B2-5318704D8181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1775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31-10-2018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340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31-10-2018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516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31-10-2018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383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31-10-2018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627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31-10-2018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5406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31-10-2018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1030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31-10-2018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6002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31-10-2018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0284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31-10-2018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9535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31-10-2018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127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31-10-2018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686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EF759-08E2-1249-919B-138B0A15EFAB}" type="datetimeFigureOut">
              <a:rPr lang="da-DK" smtClean="0"/>
              <a:t>31-10-2018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27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tsundtarbejdsliv.dk/stress/6-omgangstone-og-kollegialite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.JPG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Værktøj 6: Omgangstone og kollegialitet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Vi forebygger stress sammen</a:t>
            </a:r>
          </a:p>
        </p:txBody>
      </p:sp>
      <p:pic>
        <p:nvPicPr>
          <p:cNvPr id="4" name="Billede 3" descr="BFA_CMY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9" y="489976"/>
            <a:ext cx="5558117" cy="1228339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6F09D28E-096F-475E-9425-5061EC8DC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166" y="4542536"/>
            <a:ext cx="2583834" cy="231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87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Omsorg og kollegial støtte ved stress</a:t>
            </a:r>
          </a:p>
        </p:txBody>
      </p:sp>
      <p:pic>
        <p:nvPicPr>
          <p:cNvPr id="4" name="Pladsholder til indhold 3" descr="BFA_CMY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4915647" y="4677006"/>
            <a:ext cx="3585883" cy="1972098"/>
          </a:xfrm>
        </p:spPr>
      </p:pic>
      <p:sp>
        <p:nvSpPr>
          <p:cNvPr id="3" name="Tekstfelt 2"/>
          <p:cNvSpPr txBox="1"/>
          <p:nvPr/>
        </p:nvSpPr>
        <p:spPr>
          <a:xfrm>
            <a:off x="1028951" y="2026647"/>
            <a:ext cx="34971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Kollegial støtte kan forhindre stress</a:t>
            </a:r>
          </a:p>
          <a:p>
            <a:endParaRPr lang="da-DK" dirty="0"/>
          </a:p>
          <a:p>
            <a:r>
              <a:rPr lang="da-DK" dirty="0"/>
              <a:t>Erfaring, empati og distance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45B3B6-6DA1-448B-BA2D-FE8D97651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31321" y="1702140"/>
            <a:ext cx="3383728" cy="360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00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638141D2-50F7-4131-89E6-D462FFC24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7688" y="2180994"/>
            <a:ext cx="4779112" cy="264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Omsorg og kollegial støtte ved stress</a:t>
            </a:r>
          </a:p>
        </p:txBody>
      </p:sp>
      <p:pic>
        <p:nvPicPr>
          <p:cNvPr id="4" name="Pladsholder til indhold 3" descr="BFA_CMYK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4915647" y="4677006"/>
            <a:ext cx="3585883" cy="1972098"/>
          </a:xfrm>
        </p:spPr>
      </p:pic>
      <p:sp>
        <p:nvSpPr>
          <p:cNvPr id="3" name="Tekstfelt 2"/>
          <p:cNvSpPr txBox="1"/>
          <p:nvPr/>
        </p:nvSpPr>
        <p:spPr>
          <a:xfrm>
            <a:off x="707405" y="2107758"/>
            <a:ext cx="29743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da-DK" dirty="0"/>
              <a:t>Gå sammen to og to og tal med udgangspunkt i spørgsmålene</a:t>
            </a:r>
            <a:br>
              <a:rPr lang="da-DK" dirty="0"/>
            </a:br>
            <a:endParaRPr lang="da-DK" dirty="0"/>
          </a:p>
          <a:p>
            <a:pPr marL="342900" indent="-342900">
              <a:buAutoNum type="arabicParenR"/>
            </a:pPr>
            <a:endParaRPr lang="da-DK" dirty="0"/>
          </a:p>
          <a:p>
            <a:pPr marL="342900" indent="-342900">
              <a:buAutoNum type="arabicParenR"/>
            </a:pPr>
            <a:endParaRPr lang="da-DK" dirty="0"/>
          </a:p>
          <a:p>
            <a:pPr marL="342900" indent="-342900">
              <a:buAutoNum type="arabicParenR"/>
            </a:pPr>
            <a:r>
              <a:rPr lang="da-DK" dirty="0"/>
              <a:t>Skriv hver især ned, hvordan I ønsker, jeres kolleger skal drage omsorg for jer, hvis I oplever stress</a:t>
            </a:r>
          </a:p>
        </p:txBody>
      </p:sp>
      <p:pic>
        <p:nvPicPr>
          <p:cNvPr id="5" name="Billede 4" descr="Skærmbillede 2018-09-26 16.30.3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30" y="2367280"/>
            <a:ext cx="4470400" cy="23876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61F6A6E-7BD2-4FDD-B4F6-F5AC5D2B3E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1724" y="3063712"/>
            <a:ext cx="437197" cy="437197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5532769B-10C2-4C85-85E8-324AD97AD348}"/>
              </a:ext>
            </a:extLst>
          </p:cNvPr>
          <p:cNvSpPr/>
          <p:nvPr/>
        </p:nvSpPr>
        <p:spPr>
          <a:xfrm>
            <a:off x="1589881" y="3110468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(20 min)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D4D1D13-5830-44FA-BBDF-BC5F6CD4E5CE}"/>
              </a:ext>
            </a:extLst>
          </p:cNvPr>
          <p:cNvSpPr/>
          <p:nvPr/>
        </p:nvSpPr>
        <p:spPr>
          <a:xfrm>
            <a:off x="1650841" y="5293723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(10 min)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40D3441-0A94-4144-A68E-E6D52FE9B3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2364" y="5302420"/>
            <a:ext cx="437197" cy="43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6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At genkende stress hos en kollega</a:t>
            </a:r>
          </a:p>
        </p:txBody>
      </p:sp>
      <p:pic>
        <p:nvPicPr>
          <p:cNvPr id="4" name="Pladsholder til indhold 3" descr="BFA_CMYK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4915647" y="4677006"/>
            <a:ext cx="3585883" cy="1972098"/>
          </a:xfr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0EA9F95-69FC-4C82-A1B4-02FFCAF075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20684" y="2377046"/>
            <a:ext cx="1249680" cy="355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12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Kort gruppearbejde: </a:t>
            </a:r>
            <a:br>
              <a:rPr lang="da-DK" dirty="0"/>
            </a:br>
            <a:r>
              <a:rPr lang="da-DK" dirty="0"/>
              <a:t>”Undskyldningernes bog”</a:t>
            </a:r>
          </a:p>
        </p:txBody>
      </p:sp>
      <p:pic>
        <p:nvPicPr>
          <p:cNvPr id="4" name="Pladsholder til indhold 3" descr="BFA_CMY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4915647" y="4677006"/>
            <a:ext cx="3585883" cy="1972098"/>
          </a:xfrm>
        </p:spPr>
      </p:pic>
      <p:sp>
        <p:nvSpPr>
          <p:cNvPr id="3" name="Tekstfelt 2"/>
          <p:cNvSpPr txBox="1"/>
          <p:nvPr/>
        </p:nvSpPr>
        <p:spPr>
          <a:xfrm>
            <a:off x="1180681" y="1837482"/>
            <a:ext cx="5298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Lav en liste med undskyldninger, I bruger for ikke at gøre noget ved det, der belaster i hverdagen</a:t>
            </a:r>
            <a:br>
              <a:rPr lang="da-DK" dirty="0"/>
            </a:br>
            <a:br>
              <a:rPr lang="da-DK" dirty="0"/>
            </a:br>
            <a:r>
              <a:rPr lang="da-DK" dirty="0"/>
              <a:t>Giv listen overskriften ”Undskyldningernes bog”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33E17ED-17F7-45C6-A31C-015D02C7C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534159" y="2475896"/>
            <a:ext cx="4902906" cy="360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13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Afslutning</a:t>
            </a:r>
          </a:p>
        </p:txBody>
      </p:sp>
      <p:pic>
        <p:nvPicPr>
          <p:cNvPr id="4" name="Pladsholder til indhold 3" descr="BFA_CMY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4915647" y="4677006"/>
            <a:ext cx="3585883" cy="1972098"/>
          </a:xfrm>
        </p:spPr>
      </p:pic>
      <p:sp>
        <p:nvSpPr>
          <p:cNvPr id="3" name="Tekstfelt 2"/>
          <p:cNvSpPr txBox="1"/>
          <p:nvPr/>
        </p:nvSpPr>
        <p:spPr>
          <a:xfrm>
            <a:off x="819945" y="2314801"/>
            <a:ext cx="4951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Hvad er det vigtigste, I hver især tager med fra i dag og vores snakke om kollegial støtte og omsorg?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51A3B50-5247-42D4-9573-1CF1EBE9F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018" y="4213194"/>
            <a:ext cx="3126336" cy="178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06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314801"/>
            <a:ext cx="7772400" cy="1285649"/>
          </a:xfrm>
        </p:spPr>
        <p:txBody>
          <a:bodyPr/>
          <a:lstStyle/>
          <a:p>
            <a:r>
              <a:rPr lang="da-DK" dirty="0"/>
              <a:t>Tak for i dag!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2038350"/>
          </a:xfrm>
        </p:spPr>
        <p:txBody>
          <a:bodyPr/>
          <a:lstStyle/>
          <a:p>
            <a:r>
              <a:rPr lang="da-DK" dirty="0"/>
              <a:t>Vi forebygger stress sammen</a:t>
            </a:r>
          </a:p>
        </p:txBody>
      </p:sp>
      <p:pic>
        <p:nvPicPr>
          <p:cNvPr id="4" name="Billede 3" descr="BFA_CMY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9" y="489976"/>
            <a:ext cx="5558117" cy="1228339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7BC36486-E85E-41EE-AE37-C5AA6E302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166" y="4542536"/>
            <a:ext cx="2583834" cy="231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76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174CFC2A-45C9-43BD-A053-B8BD67EA9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2651"/>
            <a:ext cx="9144000" cy="381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Baggrund og formål</a:t>
            </a:r>
          </a:p>
        </p:txBody>
      </p:sp>
      <p:pic>
        <p:nvPicPr>
          <p:cNvPr id="4" name="Pladsholder til indhold 3" descr="BFA_CMYK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4915647" y="4677006"/>
            <a:ext cx="3585883" cy="1972098"/>
          </a:xfrm>
        </p:spPr>
      </p:pic>
      <p:sp>
        <p:nvSpPr>
          <p:cNvPr id="5" name="Tekstfelt 4"/>
          <p:cNvSpPr txBox="1"/>
          <p:nvPr/>
        </p:nvSpPr>
        <p:spPr>
          <a:xfrm>
            <a:off x="1125415" y="1726198"/>
            <a:ext cx="7026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hlinkClick r:id="rId4"/>
              </a:rPr>
              <a:t>https://www.etsundtarbejdsliv.dk/stress/6-omgangstone-og-kollegialitet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3617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Proces</a:t>
            </a:r>
          </a:p>
        </p:txBody>
      </p:sp>
      <p:pic>
        <p:nvPicPr>
          <p:cNvPr id="4" name="Pladsholder til indhold 3" descr="BFA_CMY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4915647" y="4677006"/>
            <a:ext cx="3585883" cy="1972098"/>
          </a:xfrm>
        </p:spPr>
      </p:pic>
      <p:sp>
        <p:nvSpPr>
          <p:cNvPr id="5" name="Tekstfelt 4"/>
          <p:cNvSpPr txBox="1"/>
          <p:nvPr/>
        </p:nvSpPr>
        <p:spPr>
          <a:xfrm>
            <a:off x="642470" y="1703951"/>
            <a:ext cx="570585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/>
              <a:t>Omgangstone og spilleregler for omgangstonen: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/>
              <a:t>Kort introoplæg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/>
              <a:t>Miniøvelse hver for sig: Tale op og tale ned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/>
              <a:t>Gruppearbejde: Diskussion og oplæg til spilleregler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/>
              <a:t>Fælles: Tilbagemelding og aftaler</a:t>
            </a:r>
          </a:p>
          <a:p>
            <a:endParaRPr lang="da-DK" dirty="0"/>
          </a:p>
          <a:p>
            <a:r>
              <a:rPr lang="da-DK" b="1" dirty="0"/>
              <a:t>Omsorg og kollegial støtte ved stress: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/>
              <a:t>Kort introoplæg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/>
              <a:t>Gruppearbejde to og 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/>
              <a:t>Kort læsepause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/>
              <a:t>Gruppearbejde om tankefælder</a:t>
            </a:r>
          </a:p>
          <a:p>
            <a:endParaRPr lang="da-DK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D15A1E6-8638-4B21-AFFE-A45A90274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62678" y="274638"/>
            <a:ext cx="3246761" cy="226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10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 forebygger stress ved…</a:t>
            </a:r>
          </a:p>
        </p:txBody>
      </p:sp>
      <p:pic>
        <p:nvPicPr>
          <p:cNvPr id="4" name="Pladsholder til indhold 3" descr="BFA_CMYK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4915647" y="4677006"/>
            <a:ext cx="3585883" cy="1972098"/>
          </a:xfrm>
        </p:spPr>
      </p:pic>
      <p:sp>
        <p:nvSpPr>
          <p:cNvPr id="3" name="Tekstfelt 2"/>
          <p:cNvSpPr txBox="1"/>
          <p:nvPr/>
        </p:nvSpPr>
        <p:spPr>
          <a:xfrm>
            <a:off x="1336034" y="2127918"/>
            <a:ext cx="66014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At vi udbygger den sociale støtte via tydelighed omkring, hvordan vi ønsker at kommunikere med hinanden</a:t>
            </a:r>
          </a:p>
          <a:p>
            <a:endParaRPr lang="da-DK" dirty="0"/>
          </a:p>
          <a:p>
            <a:r>
              <a:rPr lang="da-DK" dirty="0"/>
              <a:t>At vi modarbejder risikoen for, at stress smitter</a:t>
            </a:r>
          </a:p>
          <a:p>
            <a:endParaRPr lang="da-DK" dirty="0"/>
          </a:p>
          <a:p>
            <a:r>
              <a:rPr lang="da-DK" dirty="0"/>
              <a:t>At vi lærer at spotte stress hos hinanden, og dermed kan tage hånd om den i tide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BA56320-F26A-4757-9DF3-5F5C61C303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6679" y="2208244"/>
            <a:ext cx="476835" cy="47683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C3A4ADC-D616-4389-A5A4-F33B202EB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6678" y="2904260"/>
            <a:ext cx="476835" cy="47683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612380D-BC02-4A19-B463-B8EF5233F5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0695" y="3593970"/>
            <a:ext cx="476835" cy="47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84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9DDFB9A-25EC-480D-8628-DA31E6B90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6123" y="3117599"/>
            <a:ext cx="4704973" cy="19427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Omgangstone: Hvorfor sprog?</a:t>
            </a:r>
          </a:p>
        </p:txBody>
      </p:sp>
      <p:pic>
        <p:nvPicPr>
          <p:cNvPr id="4" name="Pladsholder til indhold 3" descr="BFA_CMYK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4915647" y="4677006"/>
            <a:ext cx="3585883" cy="1972098"/>
          </a:xfrm>
        </p:spPr>
      </p:pic>
      <p:sp>
        <p:nvSpPr>
          <p:cNvPr id="3" name="Tekstfelt 2"/>
          <p:cNvSpPr txBox="1"/>
          <p:nvPr/>
        </p:nvSpPr>
        <p:spPr>
          <a:xfrm>
            <a:off x="1105647" y="1632393"/>
            <a:ext cx="709705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da-DK" b="1" dirty="0"/>
              <a:t>Sproget sætter grænser: </a:t>
            </a:r>
            <a:r>
              <a:rPr lang="da-DK" dirty="0"/>
              <a:t>Den måde, vi taler sammen, er med til at bestemme, om en dag opleves stressende  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da-DK" b="1" dirty="0"/>
              <a:t>Stress afspejles i sproget: </a:t>
            </a:r>
            <a:r>
              <a:rPr lang="da-DK" dirty="0"/>
              <a:t>Den måde, vi kommunikerer med hinanden, ændrer sig, når vi er stressede, eller ved at blive det</a:t>
            </a:r>
          </a:p>
        </p:txBody>
      </p:sp>
      <p:pic>
        <p:nvPicPr>
          <p:cNvPr id="5" name="Billede 4" descr="Skærmbillede 2018-09-26 22.25.4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496" y="3353666"/>
            <a:ext cx="43180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65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6F95A28-AD8B-4475-B86C-E09456ACFE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7202" y="2500045"/>
            <a:ext cx="8568485" cy="241248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Omgangstone: Anerkendende kommunikation</a:t>
            </a:r>
          </a:p>
        </p:txBody>
      </p:sp>
      <p:pic>
        <p:nvPicPr>
          <p:cNvPr id="4" name="Pladsholder til indhold 3" descr="BFA_CMYK.JP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4915647" y="4677006"/>
            <a:ext cx="3585883" cy="1972098"/>
          </a:xfrm>
        </p:spPr>
      </p:pic>
      <p:sp>
        <p:nvSpPr>
          <p:cNvPr id="3" name="Tekstfelt 2"/>
          <p:cNvSpPr txBox="1"/>
          <p:nvPr/>
        </p:nvSpPr>
        <p:spPr>
          <a:xfrm>
            <a:off x="1105647" y="1817059"/>
            <a:ext cx="7097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a-DK" dirty="0"/>
              <a:t>Barnett </a:t>
            </a:r>
            <a:r>
              <a:rPr lang="da-DK" dirty="0" err="1"/>
              <a:t>Pearces</a:t>
            </a:r>
            <a:r>
              <a:rPr lang="da-DK" dirty="0"/>
              <a:t> sprogkodeks kan muligvis tjene til inspiration:</a:t>
            </a:r>
          </a:p>
        </p:txBody>
      </p:sp>
      <p:pic>
        <p:nvPicPr>
          <p:cNvPr id="7" name="Billede 6" descr="Skærmbillede 2018-09-26 22.31.4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99" y="2708505"/>
            <a:ext cx="3980368" cy="2008555"/>
          </a:xfrm>
          <a:prstGeom prst="rect">
            <a:avLst/>
          </a:prstGeom>
        </p:spPr>
      </p:pic>
      <p:pic>
        <p:nvPicPr>
          <p:cNvPr id="8" name="Billede 7" descr="Skærmbillede 2018-09-26 22.31.49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4" b="-1"/>
          <a:stretch/>
        </p:blipFill>
        <p:spPr>
          <a:xfrm>
            <a:off x="4527858" y="2768424"/>
            <a:ext cx="4191000" cy="190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70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F51E335F-BA2E-460A-9A23-9D45F6169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4978" y="1816868"/>
            <a:ext cx="4674669" cy="316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Miniøvelse: Taler vi op til hinanden?</a:t>
            </a:r>
          </a:p>
        </p:txBody>
      </p:sp>
      <p:pic>
        <p:nvPicPr>
          <p:cNvPr id="4" name="Pladsholder til indhold 3" descr="BFA_CMYK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4915647" y="4677006"/>
            <a:ext cx="3585883" cy="1972098"/>
          </a:xfrm>
        </p:spPr>
      </p:pic>
      <p:sp>
        <p:nvSpPr>
          <p:cNvPr id="3" name="Tekstfelt 2"/>
          <p:cNvSpPr txBox="1"/>
          <p:nvPr/>
        </p:nvSpPr>
        <p:spPr>
          <a:xfrm>
            <a:off x="1270112" y="1816869"/>
            <a:ext cx="2047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Overvej for dig selv:</a:t>
            </a:r>
          </a:p>
        </p:txBody>
      </p:sp>
      <p:pic>
        <p:nvPicPr>
          <p:cNvPr id="6" name="Billede 5" descr="Skærmbillede 2018-09-26 14.57.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63" y="1940416"/>
            <a:ext cx="4229100" cy="2921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0FB1DAA-CF62-451A-BBD0-817B2BFE92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70112" y="3610596"/>
            <a:ext cx="1960518" cy="136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27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7030004A-E260-4C82-AD51-E1EB54CFF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1093" y="1630998"/>
            <a:ext cx="4498427" cy="327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Gruppearbejde: Spilleregler</a:t>
            </a:r>
          </a:p>
        </p:txBody>
      </p:sp>
      <p:pic>
        <p:nvPicPr>
          <p:cNvPr id="4" name="Pladsholder til indhold 3" descr="BFA_CMYK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4915647" y="4677006"/>
            <a:ext cx="3585883" cy="1972098"/>
          </a:xfrm>
        </p:spPr>
      </p:pic>
      <p:sp>
        <p:nvSpPr>
          <p:cNvPr id="3" name="Tekstfelt 2"/>
          <p:cNvSpPr txBox="1"/>
          <p:nvPr/>
        </p:nvSpPr>
        <p:spPr>
          <a:xfrm>
            <a:off x="787791" y="1551435"/>
            <a:ext cx="32355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da-DK" dirty="0"/>
              <a:t>Diskutér i 3-5 mandsgrupper med udgangspunkt i spørgsmålene</a:t>
            </a:r>
          </a:p>
          <a:p>
            <a:pPr marL="342900" indent="-342900">
              <a:buAutoNum type="alphaUcParenR"/>
            </a:pPr>
            <a:endParaRPr lang="da-DK" dirty="0"/>
          </a:p>
          <a:p>
            <a:pPr marL="342900" indent="-342900">
              <a:buAutoNum type="alphaUcParenR"/>
            </a:pPr>
            <a:endParaRPr lang="da-DK" dirty="0"/>
          </a:p>
          <a:p>
            <a:pPr marL="342900" indent="-342900">
              <a:buAutoNum type="alphaUcParenR"/>
            </a:pPr>
            <a:endParaRPr lang="da-DK" dirty="0"/>
          </a:p>
          <a:p>
            <a:pPr marL="342900" indent="-342900">
              <a:buAutoNum type="alphaUcParenR"/>
            </a:pPr>
            <a:endParaRPr lang="da-DK" dirty="0"/>
          </a:p>
          <a:p>
            <a:pPr marL="342900" indent="-342900">
              <a:buAutoNum type="alphaUcParenR"/>
            </a:pPr>
            <a:r>
              <a:rPr lang="da-DK" dirty="0"/>
              <a:t>Stil derefter tre regler op for omgangstonen, som I tror vil virke stressforebyggende og skriv dem på </a:t>
            </a:r>
            <a:r>
              <a:rPr lang="da-DK" dirty="0" err="1"/>
              <a:t>flip-over</a:t>
            </a:r>
            <a:endParaRPr lang="da-DK" dirty="0"/>
          </a:p>
        </p:txBody>
      </p:sp>
      <p:pic>
        <p:nvPicPr>
          <p:cNvPr id="6" name="Billede 5" descr="Skærmbillede 2018-09-26 15.00.5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968" y="1825755"/>
            <a:ext cx="4127856" cy="299660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141DAAE-5CE2-4A7A-8275-500C1C2422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18883" y="2560160"/>
            <a:ext cx="437197" cy="437197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D013A736-3FB9-4424-8410-6583DB2D35E7}"/>
              </a:ext>
            </a:extLst>
          </p:cNvPr>
          <p:cNvSpPr/>
          <p:nvPr/>
        </p:nvSpPr>
        <p:spPr>
          <a:xfrm>
            <a:off x="1686581" y="2580480"/>
            <a:ext cx="1882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(max 20 minutter)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47AE059-E252-4751-BFE5-B76C76CEEA70}"/>
              </a:ext>
            </a:extLst>
          </p:cNvPr>
          <p:cNvSpPr/>
          <p:nvPr/>
        </p:nvSpPr>
        <p:spPr>
          <a:xfrm>
            <a:off x="1696720" y="4755128"/>
            <a:ext cx="1849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(min 10 minutter)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1559348-0504-4A6C-958A-35DFB4D2B1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18883" y="4744968"/>
            <a:ext cx="437197" cy="43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92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Tilbagemelding og aftaler</a:t>
            </a:r>
          </a:p>
        </p:txBody>
      </p:sp>
      <p:pic>
        <p:nvPicPr>
          <p:cNvPr id="4" name="Pladsholder til indhold 3" descr="BFA_CMY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4915647" y="4677006"/>
            <a:ext cx="3585883" cy="1972098"/>
          </a:xfrm>
        </p:spPr>
      </p:pic>
      <p:sp>
        <p:nvSpPr>
          <p:cNvPr id="3" name="Tekstfelt 2"/>
          <p:cNvSpPr txBox="1"/>
          <p:nvPr/>
        </p:nvSpPr>
        <p:spPr>
          <a:xfrm>
            <a:off x="964642" y="2083556"/>
            <a:ext cx="51348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Præsentér jeres forslag til spilleregler</a:t>
            </a:r>
          </a:p>
          <a:p>
            <a:endParaRPr lang="da-DK" dirty="0"/>
          </a:p>
          <a:p>
            <a:r>
              <a:rPr lang="da-DK" dirty="0"/>
              <a:t>Bagefter finder vi i fællesskab frem til de tre vigtigste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3F62654-2A0B-4D47-80AE-3E57B6FF5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3381" y="3441531"/>
            <a:ext cx="3125899" cy="261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4451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446</Words>
  <Application>Microsoft Office PowerPoint</Application>
  <PresentationFormat>Skærmshow (4:3)</PresentationFormat>
  <Paragraphs>66</Paragraphs>
  <Slides>15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18" baseType="lpstr">
      <vt:lpstr>Arial</vt:lpstr>
      <vt:lpstr>Calibri</vt:lpstr>
      <vt:lpstr>Kontortema</vt:lpstr>
      <vt:lpstr>Værktøj 6: Omgangstone og kollegialitet</vt:lpstr>
      <vt:lpstr>Baggrund og formål</vt:lpstr>
      <vt:lpstr>Proces</vt:lpstr>
      <vt:lpstr>Vi forebygger stress ved…</vt:lpstr>
      <vt:lpstr>Omgangstone: Hvorfor sprog?</vt:lpstr>
      <vt:lpstr>Omgangstone: Anerkendende kommunikation</vt:lpstr>
      <vt:lpstr>Miniøvelse: Taler vi op til hinanden?</vt:lpstr>
      <vt:lpstr>Gruppearbejde: Spilleregler</vt:lpstr>
      <vt:lpstr>Tilbagemelding og aftaler</vt:lpstr>
      <vt:lpstr>Omsorg og kollegial støtte ved stress</vt:lpstr>
      <vt:lpstr>Omsorg og kollegial støtte ved stress</vt:lpstr>
      <vt:lpstr>At genkende stress hos en kollega</vt:lpstr>
      <vt:lpstr>Kort gruppearbejde:  ”Undskyldningernes bog”</vt:lpstr>
      <vt:lpstr>Afslutning</vt:lpstr>
      <vt:lpstr>Tak for i dag!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Værktøj 6: Omgangstone og kollegialitet</dc:title>
  <dc:creator>Sidsel Nygaard</dc:creator>
  <cp:lastModifiedBy>Ane Elbo</cp:lastModifiedBy>
  <cp:revision>24</cp:revision>
  <dcterms:created xsi:type="dcterms:W3CDTF">2018-01-06T19:00:08Z</dcterms:created>
  <dcterms:modified xsi:type="dcterms:W3CDTF">2018-10-31T10:37:48Z</dcterms:modified>
</cp:coreProperties>
</file>