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4005" r:id="rId2"/>
  </p:sldMasterIdLst>
  <p:notesMasterIdLst>
    <p:notesMasterId r:id="rId19"/>
  </p:notesMasterIdLst>
  <p:handoutMasterIdLst>
    <p:handoutMasterId r:id="rId20"/>
  </p:handoutMasterIdLst>
  <p:sldIdLst>
    <p:sldId id="322" r:id="rId3"/>
    <p:sldId id="313" r:id="rId4"/>
    <p:sldId id="290" r:id="rId5"/>
    <p:sldId id="320" r:id="rId6"/>
    <p:sldId id="357" r:id="rId7"/>
    <p:sldId id="358" r:id="rId8"/>
    <p:sldId id="291" r:id="rId9"/>
    <p:sldId id="359" r:id="rId10"/>
    <p:sldId id="360" r:id="rId11"/>
    <p:sldId id="323" r:id="rId12"/>
    <p:sldId id="292" r:id="rId13"/>
    <p:sldId id="324" r:id="rId14"/>
    <p:sldId id="325" r:id="rId15"/>
    <p:sldId id="319" r:id="rId16"/>
    <p:sldId id="312" r:id="rId17"/>
    <p:sldId id="299" r:id="rId18"/>
  </p:sldIdLst>
  <p:sldSz cx="12195175" cy="6859588"/>
  <p:notesSz cx="6797675" cy="9926638"/>
  <p:custDataLst>
    <p:tags r:id="rId21"/>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da Aakerberg Klausen" initials="GAK" lastIdx="1" clrIdx="0">
    <p:extLst>
      <p:ext uri="{19B8F6BF-5375-455C-9EA6-DF929625EA0E}">
        <p15:presenceInfo xmlns:p15="http://schemas.microsoft.com/office/powerpoint/2012/main" userId="Gerda Aakerberg Klau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00"/>
    <a:srgbClr val="006699"/>
    <a:srgbClr val="006666"/>
    <a:srgbClr val="958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327" autoAdjust="0"/>
  </p:normalViewPr>
  <p:slideViewPr>
    <p:cSldViewPr>
      <p:cViewPr varScale="1">
        <p:scale>
          <a:sx n="87" d="100"/>
          <a:sy n="87" d="100"/>
        </p:scale>
        <p:origin x="1338" y="84"/>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 Fjord" userId="fda18044-cbe6-4e73-9b67-bb2428e59dcc" providerId="ADAL" clId="{B8FF3DFC-2EB5-497E-B6DC-3A6D0CD0B9A1}"/>
    <pc:docChg chg="addSld delSld modSld sldOrd">
      <pc:chgData name="Morten Fjord" userId="fda18044-cbe6-4e73-9b67-bb2428e59dcc" providerId="ADAL" clId="{B8FF3DFC-2EB5-497E-B6DC-3A6D0CD0B9A1}" dt="2024-09-10T10:04:15.501" v="10"/>
      <pc:docMkLst>
        <pc:docMk/>
      </pc:docMkLst>
      <pc:sldChg chg="add">
        <pc:chgData name="Morten Fjord" userId="fda18044-cbe6-4e73-9b67-bb2428e59dcc" providerId="ADAL" clId="{B8FF3DFC-2EB5-497E-B6DC-3A6D0CD0B9A1}" dt="2024-09-10T10:00:36.855" v="1"/>
        <pc:sldMkLst>
          <pc:docMk/>
          <pc:sldMk cId="1527666534" sldId="290"/>
        </pc:sldMkLst>
      </pc:sldChg>
      <pc:sldChg chg="add">
        <pc:chgData name="Morten Fjord" userId="fda18044-cbe6-4e73-9b67-bb2428e59dcc" providerId="ADAL" clId="{B8FF3DFC-2EB5-497E-B6DC-3A6D0CD0B9A1}" dt="2024-09-10T10:00:55.523" v="2"/>
        <pc:sldMkLst>
          <pc:docMk/>
          <pc:sldMk cId="715827515" sldId="291"/>
        </pc:sldMkLst>
      </pc:sldChg>
      <pc:sldChg chg="add">
        <pc:chgData name="Morten Fjord" userId="fda18044-cbe6-4e73-9b67-bb2428e59dcc" providerId="ADAL" clId="{B8FF3DFC-2EB5-497E-B6DC-3A6D0CD0B9A1}" dt="2024-09-10T10:03:11.852" v="5"/>
        <pc:sldMkLst>
          <pc:docMk/>
          <pc:sldMk cId="1612486591" sldId="292"/>
        </pc:sldMkLst>
      </pc:sldChg>
      <pc:sldChg chg="add">
        <pc:chgData name="Morten Fjord" userId="fda18044-cbe6-4e73-9b67-bb2428e59dcc" providerId="ADAL" clId="{B8FF3DFC-2EB5-497E-B6DC-3A6D0CD0B9A1}" dt="2024-09-10T10:02:03.623" v="4"/>
        <pc:sldMkLst>
          <pc:docMk/>
          <pc:sldMk cId="4037151343" sldId="299"/>
        </pc:sldMkLst>
      </pc:sldChg>
      <pc:sldChg chg="del">
        <pc:chgData name="Morten Fjord" userId="fda18044-cbe6-4e73-9b67-bb2428e59dcc" providerId="ADAL" clId="{B8FF3DFC-2EB5-497E-B6DC-3A6D0CD0B9A1}" dt="2024-09-10T10:01:21.733" v="3" actId="47"/>
        <pc:sldMkLst>
          <pc:docMk/>
          <pc:sldMk cId="923526940" sldId="315"/>
        </pc:sldMkLst>
      </pc:sldChg>
      <pc:sldChg chg="mod modShow">
        <pc:chgData name="Morten Fjord" userId="fda18044-cbe6-4e73-9b67-bb2428e59dcc" providerId="ADAL" clId="{B8FF3DFC-2EB5-497E-B6DC-3A6D0CD0B9A1}" dt="2024-09-10T10:03:30.603" v="6" actId="729"/>
        <pc:sldMkLst>
          <pc:docMk/>
          <pc:sldMk cId="4236534386" sldId="316"/>
        </pc:sldMkLst>
      </pc:sldChg>
      <pc:sldChg chg="del mod modShow">
        <pc:chgData name="Morten Fjord" userId="fda18044-cbe6-4e73-9b67-bb2428e59dcc" providerId="ADAL" clId="{B8FF3DFC-2EB5-497E-B6DC-3A6D0CD0B9A1}" dt="2024-09-10T10:03:35.979" v="8" actId="47"/>
        <pc:sldMkLst>
          <pc:docMk/>
          <pc:sldMk cId="3832834964" sldId="317"/>
        </pc:sldMkLst>
      </pc:sldChg>
      <pc:sldChg chg="mod modShow">
        <pc:chgData name="Morten Fjord" userId="fda18044-cbe6-4e73-9b67-bb2428e59dcc" providerId="ADAL" clId="{B8FF3DFC-2EB5-497E-B6DC-3A6D0CD0B9A1}" dt="2024-09-10T09:59:50.015" v="0" actId="729"/>
        <pc:sldMkLst>
          <pc:docMk/>
          <pc:sldMk cId="1173971983" sldId="320"/>
        </pc:sldMkLst>
      </pc:sldChg>
      <pc:sldChg chg="ord">
        <pc:chgData name="Morten Fjord" userId="fda18044-cbe6-4e73-9b67-bb2428e59dcc" providerId="ADAL" clId="{B8FF3DFC-2EB5-497E-B6DC-3A6D0CD0B9A1}" dt="2024-09-10T10:04:15.501" v="10"/>
        <pc:sldMkLst>
          <pc:docMk/>
          <pc:sldMk cId="1275132566" sldId="357"/>
        </pc:sldMkLst>
      </pc:sldChg>
    </pc:docChg>
  </pc:docChgLst>
  <pc:docChgLst>
    <pc:chgData name="Morten Fjord" userId="fda18044-cbe6-4e73-9b67-bb2428e59dcc" providerId="ADAL" clId="{2F0DD017-6F3A-4F4F-81A8-F3ED670BE3D4}"/>
    <pc:docChg chg="modSld sldOrd">
      <pc:chgData name="Morten Fjord" userId="fda18044-cbe6-4e73-9b67-bb2428e59dcc" providerId="ADAL" clId="{2F0DD017-6F3A-4F4F-81A8-F3ED670BE3D4}" dt="2024-09-17T08:40:07.017" v="33" actId="20577"/>
      <pc:docMkLst>
        <pc:docMk/>
      </pc:docMkLst>
      <pc:sldChg chg="mod ord modShow">
        <pc:chgData name="Morten Fjord" userId="fda18044-cbe6-4e73-9b67-bb2428e59dcc" providerId="ADAL" clId="{2F0DD017-6F3A-4F4F-81A8-F3ED670BE3D4}" dt="2024-09-17T08:18:38.811" v="2" actId="729"/>
        <pc:sldMkLst>
          <pc:docMk/>
          <pc:sldMk cId="2670367610" sldId="292"/>
        </pc:sldMkLst>
      </pc:sldChg>
      <pc:sldChg chg="modSp mod">
        <pc:chgData name="Morten Fjord" userId="fda18044-cbe6-4e73-9b67-bb2428e59dcc" providerId="ADAL" clId="{2F0DD017-6F3A-4F4F-81A8-F3ED670BE3D4}" dt="2024-09-17T08:40:07.017" v="33" actId="20577"/>
        <pc:sldMkLst>
          <pc:docMk/>
          <pc:sldMk cId="2208772885" sldId="322"/>
        </pc:sldMkLst>
        <pc:spChg chg="mod">
          <ac:chgData name="Morten Fjord" userId="fda18044-cbe6-4e73-9b67-bb2428e59dcc" providerId="ADAL" clId="{2F0DD017-6F3A-4F4F-81A8-F3ED670BE3D4}" dt="2024-09-17T08:39:55.351" v="22" actId="20577"/>
          <ac:spMkLst>
            <pc:docMk/>
            <pc:sldMk cId="2208772885" sldId="322"/>
            <ac:spMk id="2" creationId="{9D45AD6C-CBFE-50A6-2804-4E98D1BEDEAB}"/>
          </ac:spMkLst>
        </pc:spChg>
        <pc:spChg chg="mod">
          <ac:chgData name="Morten Fjord" userId="fda18044-cbe6-4e73-9b67-bb2428e59dcc" providerId="ADAL" clId="{2F0DD017-6F3A-4F4F-81A8-F3ED670BE3D4}" dt="2024-09-17T08:40:07.017" v="33" actId="20577"/>
          <ac:spMkLst>
            <pc:docMk/>
            <pc:sldMk cId="2208772885" sldId="322"/>
            <ac:spMk id="4" creationId="{00000000-0000-0000-0000-000000000000}"/>
          </ac:spMkLst>
        </pc:spChg>
      </pc:sldChg>
      <pc:sldChg chg="mod modShow">
        <pc:chgData name="Morten Fjord" userId="fda18044-cbe6-4e73-9b67-bb2428e59dcc" providerId="ADAL" clId="{2F0DD017-6F3A-4F4F-81A8-F3ED670BE3D4}" dt="2024-09-17T08:21:52.775" v="4" actId="729"/>
        <pc:sldMkLst>
          <pc:docMk/>
          <pc:sldMk cId="2669220923" sldId="325"/>
        </pc:sldMkLst>
      </pc:sldChg>
      <pc:sldChg chg="mod modShow">
        <pc:chgData name="Morten Fjord" userId="fda18044-cbe6-4e73-9b67-bb2428e59dcc" providerId="ADAL" clId="{2F0DD017-6F3A-4F4F-81A8-F3ED670BE3D4}" dt="2024-09-17T08:19:24.902" v="3" actId="729"/>
        <pc:sldMkLst>
          <pc:docMk/>
          <pc:sldMk cId="204008203" sldId="360"/>
        </pc:sldMkLst>
      </pc:sldChg>
    </pc:docChg>
  </pc:docChgLst>
  <pc:docChgLst>
    <pc:chgData name="Morten Fjord" userId="fda18044-cbe6-4e73-9b67-bb2428e59dcc" providerId="ADAL" clId="{315B209F-5FFF-4087-A6D1-5F783BEBCB9A}"/>
    <pc:docChg chg="undo custSel addSld delSld modSld sldOrd">
      <pc:chgData name="Morten Fjord" userId="fda18044-cbe6-4e73-9b67-bb2428e59dcc" providerId="ADAL" clId="{315B209F-5FFF-4087-A6D1-5F783BEBCB9A}" dt="2024-09-16T06:57:45.533" v="268" actId="20577"/>
      <pc:docMkLst>
        <pc:docMk/>
      </pc:docMkLst>
      <pc:sldChg chg="modNotesTx">
        <pc:chgData name="Morten Fjord" userId="fda18044-cbe6-4e73-9b67-bb2428e59dcc" providerId="ADAL" clId="{315B209F-5FFF-4087-A6D1-5F783BEBCB9A}" dt="2024-09-16T06:09:18.643" v="8"/>
        <pc:sldMkLst>
          <pc:docMk/>
          <pc:sldMk cId="715827515" sldId="291"/>
        </pc:sldMkLst>
      </pc:sldChg>
      <pc:sldChg chg="del">
        <pc:chgData name="Morten Fjord" userId="fda18044-cbe6-4e73-9b67-bb2428e59dcc" providerId="ADAL" clId="{315B209F-5FFF-4087-A6D1-5F783BEBCB9A}" dt="2024-09-16T06:25:24.166" v="112" actId="2696"/>
        <pc:sldMkLst>
          <pc:docMk/>
          <pc:sldMk cId="1612486591" sldId="292"/>
        </pc:sldMkLst>
      </pc:sldChg>
      <pc:sldChg chg="add mod modShow">
        <pc:chgData name="Morten Fjord" userId="fda18044-cbe6-4e73-9b67-bb2428e59dcc" providerId="ADAL" clId="{315B209F-5FFF-4087-A6D1-5F783BEBCB9A}" dt="2024-09-16T06:56:31.315" v="160" actId="729"/>
        <pc:sldMkLst>
          <pc:docMk/>
          <pc:sldMk cId="2670367610" sldId="292"/>
        </pc:sldMkLst>
      </pc:sldChg>
      <pc:sldChg chg="modSp add mod ord modNotesTx">
        <pc:chgData name="Morten Fjord" userId="fda18044-cbe6-4e73-9b67-bb2428e59dcc" providerId="ADAL" clId="{315B209F-5FFF-4087-A6D1-5F783BEBCB9A}" dt="2024-09-16T06:57:45.533" v="268" actId="20577"/>
        <pc:sldMkLst>
          <pc:docMk/>
          <pc:sldMk cId="2208399452" sldId="299"/>
        </pc:sldMkLst>
        <pc:spChg chg="mod">
          <ac:chgData name="Morten Fjord" userId="fda18044-cbe6-4e73-9b67-bb2428e59dcc" providerId="ADAL" clId="{315B209F-5FFF-4087-A6D1-5F783BEBCB9A}" dt="2024-09-16T06:57:21.766" v="238" actId="20577"/>
          <ac:spMkLst>
            <pc:docMk/>
            <pc:sldMk cId="2208399452" sldId="299"/>
            <ac:spMk id="6" creationId="{00000000-0000-0000-0000-000000000000}"/>
          </ac:spMkLst>
        </pc:spChg>
      </pc:sldChg>
      <pc:sldChg chg="del">
        <pc:chgData name="Morten Fjord" userId="fda18044-cbe6-4e73-9b67-bb2428e59dcc" providerId="ADAL" clId="{315B209F-5FFF-4087-A6D1-5F783BEBCB9A}" dt="2024-09-16T06:25:24.166" v="112" actId="2696"/>
        <pc:sldMkLst>
          <pc:docMk/>
          <pc:sldMk cId="4037151343" sldId="299"/>
        </pc:sldMkLst>
      </pc:sldChg>
      <pc:sldChg chg="addSp delSp modSp add del mod modNotesTx">
        <pc:chgData name="Morten Fjord" userId="fda18044-cbe6-4e73-9b67-bb2428e59dcc" providerId="ADAL" clId="{315B209F-5FFF-4087-A6D1-5F783BEBCB9A}" dt="2024-09-16T06:55:28.140" v="155" actId="20577"/>
        <pc:sldMkLst>
          <pc:docMk/>
          <pc:sldMk cId="765430937" sldId="312"/>
        </pc:sldMkLst>
        <pc:picChg chg="add mod">
          <ac:chgData name="Morten Fjord" userId="fda18044-cbe6-4e73-9b67-bb2428e59dcc" providerId="ADAL" clId="{315B209F-5FFF-4087-A6D1-5F783BEBCB9A}" dt="2024-09-16T06:54:54.429" v="132" actId="1076"/>
          <ac:picMkLst>
            <pc:docMk/>
            <pc:sldMk cId="765430937" sldId="312"/>
            <ac:picMk id="2" creationId="{1076642B-E81A-19A4-F96F-167283541637}"/>
          </ac:picMkLst>
        </pc:picChg>
        <pc:picChg chg="del">
          <ac:chgData name="Morten Fjord" userId="fda18044-cbe6-4e73-9b67-bb2428e59dcc" providerId="ADAL" clId="{315B209F-5FFF-4087-A6D1-5F783BEBCB9A}" dt="2024-09-16T06:54:47.051" v="131" actId="478"/>
          <ac:picMkLst>
            <pc:docMk/>
            <pc:sldMk cId="765430937" sldId="312"/>
            <ac:picMk id="8" creationId="{00000000-0000-0000-0000-000000000000}"/>
          </ac:picMkLst>
        </pc:picChg>
      </pc:sldChg>
      <pc:sldChg chg="del">
        <pc:chgData name="Morten Fjord" userId="fda18044-cbe6-4e73-9b67-bb2428e59dcc" providerId="ADAL" clId="{315B209F-5FFF-4087-A6D1-5F783BEBCB9A}" dt="2024-09-16T06:23:39.730" v="24" actId="2696"/>
        <pc:sldMkLst>
          <pc:docMk/>
          <pc:sldMk cId="4236534386" sldId="316"/>
        </pc:sldMkLst>
      </pc:sldChg>
      <pc:sldChg chg="addSp delSp modSp mod modNotesTx">
        <pc:chgData name="Morten Fjord" userId="fda18044-cbe6-4e73-9b67-bb2428e59dcc" providerId="ADAL" clId="{315B209F-5FFF-4087-A6D1-5F783BEBCB9A}" dt="2024-09-16T06:56:21.708" v="159" actId="1076"/>
        <pc:sldMkLst>
          <pc:docMk/>
          <pc:sldMk cId="2729615923" sldId="319"/>
        </pc:sldMkLst>
        <pc:picChg chg="del">
          <ac:chgData name="Morten Fjord" userId="fda18044-cbe6-4e73-9b67-bb2428e59dcc" providerId="ADAL" clId="{315B209F-5FFF-4087-A6D1-5F783BEBCB9A}" dt="2024-09-16T05:56:41.572" v="0" actId="478"/>
          <ac:picMkLst>
            <pc:docMk/>
            <pc:sldMk cId="2729615923" sldId="319"/>
            <ac:picMk id="2" creationId="{00000000-0000-0000-0000-000000000000}"/>
          </ac:picMkLst>
        </pc:picChg>
        <pc:picChg chg="add mod">
          <ac:chgData name="Morten Fjord" userId="fda18044-cbe6-4e73-9b67-bb2428e59dcc" providerId="ADAL" clId="{315B209F-5FFF-4087-A6D1-5F783BEBCB9A}" dt="2024-09-16T06:56:21.708" v="159" actId="1076"/>
          <ac:picMkLst>
            <pc:docMk/>
            <pc:sldMk cId="2729615923" sldId="319"/>
            <ac:picMk id="3" creationId="{41C26FEA-2E34-8FF1-30BE-7349C6095D12}"/>
          </ac:picMkLst>
        </pc:picChg>
      </pc:sldChg>
      <pc:sldChg chg="mod modShow">
        <pc:chgData name="Morten Fjord" userId="fda18044-cbe6-4e73-9b67-bb2428e59dcc" providerId="ADAL" clId="{315B209F-5FFF-4087-A6D1-5F783BEBCB9A}" dt="2024-09-16T06:07:06.052" v="7" actId="729"/>
        <pc:sldMkLst>
          <pc:docMk/>
          <pc:sldMk cId="1173971983" sldId="320"/>
        </pc:sldMkLst>
      </pc:sldChg>
      <pc:sldChg chg="addSp delSp modSp new modNotesTx">
        <pc:chgData name="Morten Fjord" userId="fda18044-cbe6-4e73-9b67-bb2428e59dcc" providerId="ADAL" clId="{315B209F-5FFF-4087-A6D1-5F783BEBCB9A}" dt="2024-09-16T06:24:48.110" v="111" actId="20577"/>
        <pc:sldMkLst>
          <pc:docMk/>
          <pc:sldMk cId="2125422390" sldId="359"/>
        </pc:sldMkLst>
        <pc:spChg chg="del">
          <ac:chgData name="Morten Fjord" userId="fda18044-cbe6-4e73-9b67-bb2428e59dcc" providerId="ADAL" clId="{315B209F-5FFF-4087-A6D1-5F783BEBCB9A}" dt="2024-09-16T06:16:23.144" v="10" actId="931"/>
          <ac:spMkLst>
            <pc:docMk/>
            <pc:sldMk cId="2125422390" sldId="359"/>
            <ac:spMk id="3" creationId="{D0BAB8D0-5160-9906-B8C5-F0B77324D953}"/>
          </ac:spMkLst>
        </pc:spChg>
        <pc:picChg chg="add mod">
          <ac:chgData name="Morten Fjord" userId="fda18044-cbe6-4e73-9b67-bb2428e59dcc" providerId="ADAL" clId="{315B209F-5FFF-4087-A6D1-5F783BEBCB9A}" dt="2024-09-16T06:16:43.648" v="14" actId="1076"/>
          <ac:picMkLst>
            <pc:docMk/>
            <pc:sldMk cId="2125422390" sldId="359"/>
            <ac:picMk id="5" creationId="{A4CE87CA-51E1-C522-A148-D131CBBF561B}"/>
          </ac:picMkLst>
        </pc:picChg>
      </pc:sldChg>
      <pc:sldChg chg="addSp delSp modSp new modNotesTx">
        <pc:chgData name="Morten Fjord" userId="fda18044-cbe6-4e73-9b67-bb2428e59dcc" providerId="ADAL" clId="{315B209F-5FFF-4087-A6D1-5F783BEBCB9A}" dt="2024-09-16T06:25:57.766" v="114"/>
        <pc:sldMkLst>
          <pc:docMk/>
          <pc:sldMk cId="204008203" sldId="360"/>
        </pc:sldMkLst>
        <pc:spChg chg="del">
          <ac:chgData name="Morten Fjord" userId="fda18044-cbe6-4e73-9b67-bb2428e59dcc" providerId="ADAL" clId="{315B209F-5FFF-4087-A6D1-5F783BEBCB9A}" dt="2024-09-16T06:22:13.093" v="17" actId="931"/>
          <ac:spMkLst>
            <pc:docMk/>
            <pc:sldMk cId="204008203" sldId="360"/>
            <ac:spMk id="3" creationId="{C638E304-365D-6778-51B9-83CB007552B4}"/>
          </ac:spMkLst>
        </pc:spChg>
        <pc:picChg chg="add mod">
          <ac:chgData name="Morten Fjord" userId="fda18044-cbe6-4e73-9b67-bb2428e59dcc" providerId="ADAL" clId="{315B209F-5FFF-4087-A6D1-5F783BEBCB9A}" dt="2024-09-16T06:22:32.683" v="23" actId="1076"/>
          <ac:picMkLst>
            <pc:docMk/>
            <pc:sldMk cId="204008203" sldId="360"/>
            <ac:picMk id="5" creationId="{6A399685-0A60-B4D2-1193-D62DC703A28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BEA8D-BC1F-4281-AB00-DCA11D25AE8A}" type="doc">
      <dgm:prSet loTypeId="urn:microsoft.com/office/officeart/2005/8/layout/gear1" loCatId="process" qsTypeId="urn:microsoft.com/office/officeart/2005/8/quickstyle/simple1" qsCatId="simple" csTypeId="urn:microsoft.com/office/officeart/2005/8/colors/colorful2" csCatId="colorful" phldr="1"/>
      <dgm:spPr/>
      <dgm:t>
        <a:bodyPr/>
        <a:lstStyle/>
        <a:p>
          <a:endParaRPr lang="da-DK"/>
        </a:p>
      </dgm:t>
    </dgm:pt>
    <dgm:pt modelId="{5F369A25-DC64-4CDA-839D-300856F70DB3}">
      <dgm:prSet phldrT="[Tekst]" custT="1"/>
      <dgm:spPr/>
      <dgm:t>
        <a:bodyPr/>
        <a:lstStyle/>
        <a:p>
          <a:r>
            <a:rPr lang="da-DK" sz="4000" dirty="0"/>
            <a:t>LA</a:t>
          </a:r>
        </a:p>
      </dgm:t>
    </dgm:pt>
    <dgm:pt modelId="{ED21A826-3A04-47C5-9164-31FA85C490A6}" type="parTrans" cxnId="{A8365B81-C84C-487B-B63A-2953A60F0AF3}">
      <dgm:prSet/>
      <dgm:spPr/>
      <dgm:t>
        <a:bodyPr/>
        <a:lstStyle/>
        <a:p>
          <a:endParaRPr lang="da-DK"/>
        </a:p>
      </dgm:t>
    </dgm:pt>
    <dgm:pt modelId="{B54472A3-8133-4A0D-884E-6B785871FE3F}" type="sibTrans" cxnId="{A8365B81-C84C-487B-B63A-2953A60F0AF3}">
      <dgm:prSet/>
      <dgm:spPr/>
      <dgm:t>
        <a:bodyPr/>
        <a:lstStyle/>
        <a:p>
          <a:endParaRPr lang="da-DK"/>
        </a:p>
      </dgm:t>
    </dgm:pt>
    <dgm:pt modelId="{48F1C055-6398-4AD2-A13A-EA39C06A54D0}">
      <dgm:prSet phldrT="[Tekst]" custT="1"/>
      <dgm:spPr/>
      <dgm:t>
        <a:bodyPr/>
        <a:lstStyle/>
        <a:p>
          <a:r>
            <a:rPr lang="da-DK" sz="1800" dirty="0"/>
            <a:t>NAU</a:t>
          </a:r>
        </a:p>
      </dgm:t>
    </dgm:pt>
    <dgm:pt modelId="{62892FF3-E51D-4320-AFDB-DD93CE839753}" type="parTrans" cxnId="{D98D165D-6CC9-454D-A0E1-13129EA5927E}">
      <dgm:prSet/>
      <dgm:spPr/>
      <dgm:t>
        <a:bodyPr/>
        <a:lstStyle/>
        <a:p>
          <a:endParaRPr lang="da-DK"/>
        </a:p>
      </dgm:t>
    </dgm:pt>
    <dgm:pt modelId="{F82D3F3E-5F64-4DF7-B0E1-0A407BB45547}" type="sibTrans" cxnId="{D98D165D-6CC9-454D-A0E1-13129EA5927E}">
      <dgm:prSet/>
      <dgm:spPr/>
      <dgm:t>
        <a:bodyPr/>
        <a:lstStyle/>
        <a:p>
          <a:endParaRPr lang="da-DK"/>
        </a:p>
      </dgm:t>
    </dgm:pt>
    <dgm:pt modelId="{1FE2A0F4-10C7-4FF0-AB5A-578A375E190F}">
      <dgm:prSet phldrT="[Tekst]"/>
      <dgm:spPr/>
      <dgm:t>
        <a:bodyPr/>
        <a:lstStyle/>
        <a:p>
          <a:r>
            <a:rPr lang="da-DK" dirty="0"/>
            <a:t>Belastnings psykologi</a:t>
          </a:r>
        </a:p>
      </dgm:t>
    </dgm:pt>
    <dgm:pt modelId="{6F28EEB9-2D6E-4083-84D0-592307F66AC5}" type="parTrans" cxnId="{FC3CEDEB-5CCA-4ED1-A841-05773417822C}">
      <dgm:prSet/>
      <dgm:spPr/>
      <dgm:t>
        <a:bodyPr/>
        <a:lstStyle/>
        <a:p>
          <a:endParaRPr lang="da-DK"/>
        </a:p>
      </dgm:t>
    </dgm:pt>
    <dgm:pt modelId="{9FB3CF26-FE12-4698-9A7B-6A67ED1B522A}" type="sibTrans" cxnId="{FC3CEDEB-5CCA-4ED1-A841-05773417822C}">
      <dgm:prSet/>
      <dgm:spPr/>
      <dgm:t>
        <a:bodyPr/>
        <a:lstStyle/>
        <a:p>
          <a:endParaRPr lang="da-DK"/>
        </a:p>
      </dgm:t>
    </dgm:pt>
    <dgm:pt modelId="{39D528F7-7E22-4FEA-B318-B8BF1F3280CE}">
      <dgm:prSet phldrT="[Tekst]" custScaleX="104729" custScaleY="103179"/>
      <dgm:spPr/>
      <dgm:t>
        <a:bodyPr/>
        <a:lstStyle/>
        <a:p>
          <a:endParaRPr lang="da-DK"/>
        </a:p>
      </dgm:t>
    </dgm:pt>
    <dgm:pt modelId="{B33A7B74-651B-4EC1-B824-87F0ED76D893}" type="parTrans" cxnId="{F3581006-2DCB-4B26-AB10-E70B4E21CFEC}">
      <dgm:prSet/>
      <dgm:spPr/>
      <dgm:t>
        <a:bodyPr/>
        <a:lstStyle/>
        <a:p>
          <a:endParaRPr lang="da-DK"/>
        </a:p>
      </dgm:t>
    </dgm:pt>
    <dgm:pt modelId="{146EE7A7-9C13-4843-8243-D14A749F0558}" type="sibTrans" cxnId="{F3581006-2DCB-4B26-AB10-E70B4E21CFEC}">
      <dgm:prSet/>
      <dgm:spPr/>
      <dgm:t>
        <a:bodyPr/>
        <a:lstStyle/>
        <a:p>
          <a:endParaRPr lang="da-DK"/>
        </a:p>
      </dgm:t>
    </dgm:pt>
    <dgm:pt modelId="{B447E050-8CA9-4592-AA3A-B9869B45EE58}">
      <dgm:prSet phldrT="[Tekst]" custScaleX="104729" custScaleY="103179"/>
      <dgm:spPr/>
      <dgm:t>
        <a:bodyPr/>
        <a:lstStyle/>
        <a:p>
          <a:endParaRPr lang="da-DK"/>
        </a:p>
      </dgm:t>
    </dgm:pt>
    <dgm:pt modelId="{E869745C-625C-4D5E-BE49-A8BBF11C7AAD}" type="parTrans" cxnId="{AC29BE21-EF48-4080-810C-30AF6D559F27}">
      <dgm:prSet/>
      <dgm:spPr/>
      <dgm:t>
        <a:bodyPr/>
        <a:lstStyle/>
        <a:p>
          <a:endParaRPr lang="da-DK"/>
        </a:p>
      </dgm:t>
    </dgm:pt>
    <dgm:pt modelId="{BAAB70B4-50A4-4AF4-86F7-A7B2F9CD3D33}" type="sibTrans" cxnId="{AC29BE21-EF48-4080-810C-30AF6D559F27}">
      <dgm:prSet/>
      <dgm:spPr/>
      <dgm:t>
        <a:bodyPr/>
        <a:lstStyle/>
        <a:p>
          <a:endParaRPr lang="da-DK"/>
        </a:p>
      </dgm:t>
    </dgm:pt>
    <dgm:pt modelId="{ED4162F1-607F-4757-8443-7DAF53DD1F84}">
      <dgm:prSet custScaleX="104729" custScaleY="103179"/>
      <dgm:spPr/>
      <dgm:t>
        <a:bodyPr/>
        <a:lstStyle/>
        <a:p>
          <a:endParaRPr lang="da-DK"/>
        </a:p>
      </dgm:t>
    </dgm:pt>
    <dgm:pt modelId="{879D4682-D268-41F9-A2F3-D9F0B82A2329}" type="parTrans" cxnId="{5293CDA7-9CAB-4138-8898-D67C51EA8986}">
      <dgm:prSet/>
      <dgm:spPr/>
      <dgm:t>
        <a:bodyPr/>
        <a:lstStyle/>
        <a:p>
          <a:endParaRPr lang="da-DK"/>
        </a:p>
      </dgm:t>
    </dgm:pt>
    <dgm:pt modelId="{4009498B-CA1B-4FBD-87ED-9519839E764C}" type="sibTrans" cxnId="{5293CDA7-9CAB-4138-8898-D67C51EA8986}">
      <dgm:prSet/>
      <dgm:spPr/>
      <dgm:t>
        <a:bodyPr/>
        <a:lstStyle/>
        <a:p>
          <a:endParaRPr lang="da-DK"/>
        </a:p>
      </dgm:t>
    </dgm:pt>
    <dgm:pt modelId="{99AE7852-7B05-4647-809F-235A749066CD}" type="pres">
      <dgm:prSet presAssocID="{B03BEA8D-BC1F-4281-AB00-DCA11D25AE8A}" presName="composite" presStyleCnt="0">
        <dgm:presLayoutVars>
          <dgm:chMax val="3"/>
          <dgm:animLvl val="lvl"/>
          <dgm:resizeHandles val="exact"/>
        </dgm:presLayoutVars>
      </dgm:prSet>
      <dgm:spPr/>
    </dgm:pt>
    <dgm:pt modelId="{6B4AECAC-CFAA-4B5E-8EB6-91591DE41949}" type="pres">
      <dgm:prSet presAssocID="{5F369A25-DC64-4CDA-839D-300856F70DB3}" presName="gear1" presStyleLbl="node1" presStyleIdx="0" presStyleCnt="3" custScaleX="97819" custScaleY="103577">
        <dgm:presLayoutVars>
          <dgm:chMax val="1"/>
          <dgm:bulletEnabled val="1"/>
        </dgm:presLayoutVars>
      </dgm:prSet>
      <dgm:spPr/>
    </dgm:pt>
    <dgm:pt modelId="{B3AC9FB6-63A3-43C8-A561-E52B9D7554CD}" type="pres">
      <dgm:prSet presAssocID="{5F369A25-DC64-4CDA-839D-300856F70DB3}" presName="gear1srcNode" presStyleLbl="node1" presStyleIdx="0" presStyleCnt="3"/>
      <dgm:spPr/>
    </dgm:pt>
    <dgm:pt modelId="{74315DCD-B69D-45E0-8260-A33EFA2A58CB}" type="pres">
      <dgm:prSet presAssocID="{5F369A25-DC64-4CDA-839D-300856F70DB3}" presName="gear1dstNode" presStyleLbl="node1" presStyleIdx="0" presStyleCnt="3"/>
      <dgm:spPr/>
    </dgm:pt>
    <dgm:pt modelId="{7999CD50-69AE-4171-BE14-34A9C67F4594}" type="pres">
      <dgm:prSet presAssocID="{48F1C055-6398-4AD2-A13A-EA39C06A54D0}" presName="gear2" presStyleLbl="node1" presStyleIdx="1" presStyleCnt="3" custScaleX="104729" custScaleY="103179">
        <dgm:presLayoutVars>
          <dgm:chMax val="1"/>
          <dgm:bulletEnabled val="1"/>
        </dgm:presLayoutVars>
      </dgm:prSet>
      <dgm:spPr/>
    </dgm:pt>
    <dgm:pt modelId="{A07D2345-D9BD-4FE4-93A3-900D5C9C41CD}" type="pres">
      <dgm:prSet presAssocID="{48F1C055-6398-4AD2-A13A-EA39C06A54D0}" presName="gear2srcNode" presStyleLbl="node1" presStyleIdx="1" presStyleCnt="3"/>
      <dgm:spPr/>
    </dgm:pt>
    <dgm:pt modelId="{29DC2C6A-97DD-411D-953D-4E0EDABB85A5}" type="pres">
      <dgm:prSet presAssocID="{48F1C055-6398-4AD2-A13A-EA39C06A54D0}" presName="gear2dstNode" presStyleLbl="node1" presStyleIdx="1" presStyleCnt="3"/>
      <dgm:spPr/>
    </dgm:pt>
    <dgm:pt modelId="{6050B9CC-ACEC-423A-974D-7919EF6CFC6D}" type="pres">
      <dgm:prSet presAssocID="{1FE2A0F4-10C7-4FF0-AB5A-578A375E190F}" presName="gear3" presStyleLbl="node1" presStyleIdx="2" presStyleCnt="3"/>
      <dgm:spPr/>
    </dgm:pt>
    <dgm:pt modelId="{B4560453-504B-4FFC-BC3F-D2804E455352}" type="pres">
      <dgm:prSet presAssocID="{1FE2A0F4-10C7-4FF0-AB5A-578A375E190F}" presName="gear3tx" presStyleLbl="node1" presStyleIdx="2" presStyleCnt="3">
        <dgm:presLayoutVars>
          <dgm:chMax val="1"/>
          <dgm:bulletEnabled val="1"/>
        </dgm:presLayoutVars>
      </dgm:prSet>
      <dgm:spPr/>
    </dgm:pt>
    <dgm:pt modelId="{653E2B19-55A3-4D6C-B060-075C50420C63}" type="pres">
      <dgm:prSet presAssocID="{1FE2A0F4-10C7-4FF0-AB5A-578A375E190F}" presName="gear3srcNode" presStyleLbl="node1" presStyleIdx="2" presStyleCnt="3"/>
      <dgm:spPr/>
    </dgm:pt>
    <dgm:pt modelId="{61C6D16D-089F-45E4-8B69-C9C2502ED91B}" type="pres">
      <dgm:prSet presAssocID="{1FE2A0F4-10C7-4FF0-AB5A-578A375E190F}" presName="gear3dstNode" presStyleLbl="node1" presStyleIdx="2" presStyleCnt="3"/>
      <dgm:spPr/>
    </dgm:pt>
    <dgm:pt modelId="{00219BA8-1689-42E7-9FAE-B6FAB4C045B1}" type="pres">
      <dgm:prSet presAssocID="{B54472A3-8133-4A0D-884E-6B785871FE3F}" presName="connector1" presStyleLbl="sibTrans2D1" presStyleIdx="0" presStyleCnt="3"/>
      <dgm:spPr/>
    </dgm:pt>
    <dgm:pt modelId="{985803A0-A362-4023-A6B0-411713D0FD94}" type="pres">
      <dgm:prSet presAssocID="{F82D3F3E-5F64-4DF7-B0E1-0A407BB45547}" presName="connector2" presStyleLbl="sibTrans2D1" presStyleIdx="1" presStyleCnt="3"/>
      <dgm:spPr/>
    </dgm:pt>
    <dgm:pt modelId="{09C88783-8734-4E2A-BF32-5BA764894D06}" type="pres">
      <dgm:prSet presAssocID="{9FB3CF26-FE12-4698-9A7B-6A67ED1B522A}" presName="connector3" presStyleLbl="sibTrans2D1" presStyleIdx="2" presStyleCnt="3"/>
      <dgm:spPr/>
    </dgm:pt>
  </dgm:ptLst>
  <dgm:cxnLst>
    <dgm:cxn modelId="{F3581006-2DCB-4B26-AB10-E70B4E21CFEC}" srcId="{B03BEA8D-BC1F-4281-AB00-DCA11D25AE8A}" destId="{39D528F7-7E22-4FEA-B318-B8BF1F3280CE}" srcOrd="3" destOrd="0" parTransId="{B33A7B74-651B-4EC1-B824-87F0ED76D893}" sibTransId="{146EE7A7-9C13-4843-8243-D14A749F0558}"/>
    <dgm:cxn modelId="{AC29BE21-EF48-4080-810C-30AF6D559F27}" srcId="{B03BEA8D-BC1F-4281-AB00-DCA11D25AE8A}" destId="{B447E050-8CA9-4592-AA3A-B9869B45EE58}" srcOrd="4" destOrd="0" parTransId="{E869745C-625C-4D5E-BE49-A8BBF11C7AAD}" sibTransId="{BAAB70B4-50A4-4AF4-86F7-A7B2F9CD3D33}"/>
    <dgm:cxn modelId="{779AB62B-0871-4521-B500-0B3BEE278FCD}" type="presOf" srcId="{1FE2A0F4-10C7-4FF0-AB5A-578A375E190F}" destId="{B4560453-504B-4FFC-BC3F-D2804E455352}" srcOrd="1" destOrd="0" presId="urn:microsoft.com/office/officeart/2005/8/layout/gear1"/>
    <dgm:cxn modelId="{15A52B3B-AA03-4807-B36D-8B1BA6EFBA14}" type="presOf" srcId="{5F369A25-DC64-4CDA-839D-300856F70DB3}" destId="{6B4AECAC-CFAA-4B5E-8EB6-91591DE41949}" srcOrd="0" destOrd="0" presId="urn:microsoft.com/office/officeart/2005/8/layout/gear1"/>
    <dgm:cxn modelId="{D98D165D-6CC9-454D-A0E1-13129EA5927E}" srcId="{B03BEA8D-BC1F-4281-AB00-DCA11D25AE8A}" destId="{48F1C055-6398-4AD2-A13A-EA39C06A54D0}" srcOrd="1" destOrd="0" parTransId="{62892FF3-E51D-4320-AFDB-DD93CE839753}" sibTransId="{F82D3F3E-5F64-4DF7-B0E1-0A407BB45547}"/>
    <dgm:cxn modelId="{1924035F-46D8-4BAE-AAF5-D0723E944F4E}" type="presOf" srcId="{48F1C055-6398-4AD2-A13A-EA39C06A54D0}" destId="{7999CD50-69AE-4171-BE14-34A9C67F4594}" srcOrd="0" destOrd="0" presId="urn:microsoft.com/office/officeart/2005/8/layout/gear1"/>
    <dgm:cxn modelId="{111BB145-DE3F-4192-89BA-10DA4E385619}" type="presOf" srcId="{48F1C055-6398-4AD2-A13A-EA39C06A54D0}" destId="{29DC2C6A-97DD-411D-953D-4E0EDABB85A5}" srcOrd="2" destOrd="0" presId="urn:microsoft.com/office/officeart/2005/8/layout/gear1"/>
    <dgm:cxn modelId="{69F8E978-354A-4005-AE8F-F6E7EE2A4C74}" type="presOf" srcId="{5F369A25-DC64-4CDA-839D-300856F70DB3}" destId="{74315DCD-B69D-45E0-8260-A33EFA2A58CB}" srcOrd="2" destOrd="0" presId="urn:microsoft.com/office/officeart/2005/8/layout/gear1"/>
    <dgm:cxn modelId="{A8365B81-C84C-487B-B63A-2953A60F0AF3}" srcId="{B03BEA8D-BC1F-4281-AB00-DCA11D25AE8A}" destId="{5F369A25-DC64-4CDA-839D-300856F70DB3}" srcOrd="0" destOrd="0" parTransId="{ED21A826-3A04-47C5-9164-31FA85C490A6}" sibTransId="{B54472A3-8133-4A0D-884E-6B785871FE3F}"/>
    <dgm:cxn modelId="{42E93A9B-5DEE-47AE-9A0A-23CEAB2A250F}" type="presOf" srcId="{48F1C055-6398-4AD2-A13A-EA39C06A54D0}" destId="{A07D2345-D9BD-4FE4-93A3-900D5C9C41CD}" srcOrd="1" destOrd="0" presId="urn:microsoft.com/office/officeart/2005/8/layout/gear1"/>
    <dgm:cxn modelId="{199D609B-6331-48C1-83D3-7594D9314DB1}" type="presOf" srcId="{1FE2A0F4-10C7-4FF0-AB5A-578A375E190F}" destId="{653E2B19-55A3-4D6C-B060-075C50420C63}" srcOrd="2" destOrd="0" presId="urn:microsoft.com/office/officeart/2005/8/layout/gear1"/>
    <dgm:cxn modelId="{57E05FA4-8F77-43B9-A561-A9E0979E4ACD}" type="presOf" srcId="{5F369A25-DC64-4CDA-839D-300856F70DB3}" destId="{B3AC9FB6-63A3-43C8-A561-E52B9D7554CD}" srcOrd="1" destOrd="0" presId="urn:microsoft.com/office/officeart/2005/8/layout/gear1"/>
    <dgm:cxn modelId="{5293CDA7-9CAB-4138-8898-D67C51EA8986}" srcId="{B03BEA8D-BC1F-4281-AB00-DCA11D25AE8A}" destId="{ED4162F1-607F-4757-8443-7DAF53DD1F84}" srcOrd="5" destOrd="0" parTransId="{879D4682-D268-41F9-A2F3-D9F0B82A2329}" sibTransId="{4009498B-CA1B-4FBD-87ED-9519839E764C}"/>
    <dgm:cxn modelId="{A0D8A3AA-E212-453E-B202-3A5300E9024E}" type="presOf" srcId="{1FE2A0F4-10C7-4FF0-AB5A-578A375E190F}" destId="{6050B9CC-ACEC-423A-974D-7919EF6CFC6D}" srcOrd="0" destOrd="0" presId="urn:microsoft.com/office/officeart/2005/8/layout/gear1"/>
    <dgm:cxn modelId="{9C2898CF-E56A-4761-9076-6AE54FDC82F1}" type="presOf" srcId="{9FB3CF26-FE12-4698-9A7B-6A67ED1B522A}" destId="{09C88783-8734-4E2A-BF32-5BA764894D06}" srcOrd="0" destOrd="0" presId="urn:microsoft.com/office/officeart/2005/8/layout/gear1"/>
    <dgm:cxn modelId="{1C5F53DA-6AB6-4E86-AE73-267AB7204282}" type="presOf" srcId="{F82D3F3E-5F64-4DF7-B0E1-0A407BB45547}" destId="{985803A0-A362-4023-A6B0-411713D0FD94}" srcOrd="0" destOrd="0" presId="urn:microsoft.com/office/officeart/2005/8/layout/gear1"/>
    <dgm:cxn modelId="{0346F9E1-F42A-4B0F-B65D-463CA03007B6}" type="presOf" srcId="{B03BEA8D-BC1F-4281-AB00-DCA11D25AE8A}" destId="{99AE7852-7B05-4647-809F-235A749066CD}" srcOrd="0" destOrd="0" presId="urn:microsoft.com/office/officeart/2005/8/layout/gear1"/>
    <dgm:cxn modelId="{944F95E7-B1A5-439D-892A-2DB2090C26F6}" type="presOf" srcId="{1FE2A0F4-10C7-4FF0-AB5A-578A375E190F}" destId="{61C6D16D-089F-45E4-8B69-C9C2502ED91B}" srcOrd="3" destOrd="0" presId="urn:microsoft.com/office/officeart/2005/8/layout/gear1"/>
    <dgm:cxn modelId="{FC3CEDEB-5CCA-4ED1-A841-05773417822C}" srcId="{B03BEA8D-BC1F-4281-AB00-DCA11D25AE8A}" destId="{1FE2A0F4-10C7-4FF0-AB5A-578A375E190F}" srcOrd="2" destOrd="0" parTransId="{6F28EEB9-2D6E-4083-84D0-592307F66AC5}" sibTransId="{9FB3CF26-FE12-4698-9A7B-6A67ED1B522A}"/>
    <dgm:cxn modelId="{C8D600FB-7D71-419A-AA8C-5865AA7ECBE3}" type="presOf" srcId="{B54472A3-8133-4A0D-884E-6B785871FE3F}" destId="{00219BA8-1689-42E7-9FAE-B6FAB4C045B1}" srcOrd="0" destOrd="0" presId="urn:microsoft.com/office/officeart/2005/8/layout/gear1"/>
    <dgm:cxn modelId="{8025AA0C-EAA3-459D-8694-7E0CA26F076F}" type="presParOf" srcId="{99AE7852-7B05-4647-809F-235A749066CD}" destId="{6B4AECAC-CFAA-4B5E-8EB6-91591DE41949}" srcOrd="0" destOrd="0" presId="urn:microsoft.com/office/officeart/2005/8/layout/gear1"/>
    <dgm:cxn modelId="{C7AC97F0-79F5-48E1-B655-E0D06C7D803F}" type="presParOf" srcId="{99AE7852-7B05-4647-809F-235A749066CD}" destId="{B3AC9FB6-63A3-43C8-A561-E52B9D7554CD}" srcOrd="1" destOrd="0" presId="urn:microsoft.com/office/officeart/2005/8/layout/gear1"/>
    <dgm:cxn modelId="{A679662A-A0B9-48C4-BB14-C816F37D26B3}" type="presParOf" srcId="{99AE7852-7B05-4647-809F-235A749066CD}" destId="{74315DCD-B69D-45E0-8260-A33EFA2A58CB}" srcOrd="2" destOrd="0" presId="urn:microsoft.com/office/officeart/2005/8/layout/gear1"/>
    <dgm:cxn modelId="{20F2D8AA-7B6A-4387-AA6F-C339F18E470B}" type="presParOf" srcId="{99AE7852-7B05-4647-809F-235A749066CD}" destId="{7999CD50-69AE-4171-BE14-34A9C67F4594}" srcOrd="3" destOrd="0" presId="urn:microsoft.com/office/officeart/2005/8/layout/gear1"/>
    <dgm:cxn modelId="{55E6072D-553E-4179-B7C8-8F8B36F6F34E}" type="presParOf" srcId="{99AE7852-7B05-4647-809F-235A749066CD}" destId="{A07D2345-D9BD-4FE4-93A3-900D5C9C41CD}" srcOrd="4" destOrd="0" presId="urn:microsoft.com/office/officeart/2005/8/layout/gear1"/>
    <dgm:cxn modelId="{C322BDB9-3B82-4055-986E-A40E33CAD561}" type="presParOf" srcId="{99AE7852-7B05-4647-809F-235A749066CD}" destId="{29DC2C6A-97DD-411D-953D-4E0EDABB85A5}" srcOrd="5" destOrd="0" presId="urn:microsoft.com/office/officeart/2005/8/layout/gear1"/>
    <dgm:cxn modelId="{29C4EDE7-6EFA-4E4B-AB47-F660F57A35E1}" type="presParOf" srcId="{99AE7852-7B05-4647-809F-235A749066CD}" destId="{6050B9CC-ACEC-423A-974D-7919EF6CFC6D}" srcOrd="6" destOrd="0" presId="urn:microsoft.com/office/officeart/2005/8/layout/gear1"/>
    <dgm:cxn modelId="{681444C7-3D8D-40EB-887A-84DD9D6CF0F0}" type="presParOf" srcId="{99AE7852-7B05-4647-809F-235A749066CD}" destId="{B4560453-504B-4FFC-BC3F-D2804E455352}" srcOrd="7" destOrd="0" presId="urn:microsoft.com/office/officeart/2005/8/layout/gear1"/>
    <dgm:cxn modelId="{D1804339-A994-4EC7-AF5E-915DFCCACAAB}" type="presParOf" srcId="{99AE7852-7B05-4647-809F-235A749066CD}" destId="{653E2B19-55A3-4D6C-B060-075C50420C63}" srcOrd="8" destOrd="0" presId="urn:microsoft.com/office/officeart/2005/8/layout/gear1"/>
    <dgm:cxn modelId="{D1FFEC46-AC49-4E7F-ABCE-088BDE201C52}" type="presParOf" srcId="{99AE7852-7B05-4647-809F-235A749066CD}" destId="{61C6D16D-089F-45E4-8B69-C9C2502ED91B}" srcOrd="9" destOrd="0" presId="urn:microsoft.com/office/officeart/2005/8/layout/gear1"/>
    <dgm:cxn modelId="{6083EC84-431F-45B8-8EF7-3CD3A9A46554}" type="presParOf" srcId="{99AE7852-7B05-4647-809F-235A749066CD}" destId="{00219BA8-1689-42E7-9FAE-B6FAB4C045B1}" srcOrd="10" destOrd="0" presId="urn:microsoft.com/office/officeart/2005/8/layout/gear1"/>
    <dgm:cxn modelId="{4637BBF4-3D5D-4D92-8357-6E0350793887}" type="presParOf" srcId="{99AE7852-7B05-4647-809F-235A749066CD}" destId="{985803A0-A362-4023-A6B0-411713D0FD94}" srcOrd="11" destOrd="0" presId="urn:microsoft.com/office/officeart/2005/8/layout/gear1"/>
    <dgm:cxn modelId="{F63CA0FC-CB94-4864-9739-0E24F1F34E47}" type="presParOf" srcId="{99AE7852-7B05-4647-809F-235A749066CD}" destId="{09C88783-8734-4E2A-BF32-5BA764894D0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AECAC-CFAA-4B5E-8EB6-91591DE41949}">
      <dsp:nvSpPr>
        <dsp:cNvPr id="0" name=""/>
        <dsp:cNvSpPr/>
      </dsp:nvSpPr>
      <dsp:spPr>
        <a:xfrm>
          <a:off x="4875770" y="1755016"/>
          <a:ext cx="2169368" cy="2297065"/>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a-DK" sz="4000" kern="1200" dirty="0"/>
            <a:t>LA</a:t>
          </a:r>
        </a:p>
      </dsp:txBody>
      <dsp:txXfrm>
        <a:off x="5311909" y="2284608"/>
        <a:ext cx="1297090" cy="1197149"/>
      </dsp:txXfrm>
    </dsp:sp>
    <dsp:sp modelId="{7999CD50-69AE-4171-BE14-34A9C67F4594}">
      <dsp:nvSpPr>
        <dsp:cNvPr id="0" name=""/>
        <dsp:cNvSpPr/>
      </dsp:nvSpPr>
      <dsp:spPr>
        <a:xfrm>
          <a:off x="3523129" y="1244850"/>
          <a:ext cx="1689174" cy="1664174"/>
        </a:xfrm>
        <a:prstGeom prst="gear6">
          <a:avLst/>
        </a:prstGeom>
        <a:solidFill>
          <a:schemeClr val="accent2">
            <a:hueOff val="-5159942"/>
            <a:satOff val="4028"/>
            <a:lumOff val="9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kern="1200" dirty="0"/>
            <a:t>NAU</a:t>
          </a:r>
        </a:p>
      </dsp:txBody>
      <dsp:txXfrm>
        <a:off x="3945724" y="1666343"/>
        <a:ext cx="843984" cy="821188"/>
      </dsp:txXfrm>
    </dsp:sp>
    <dsp:sp modelId="{6050B9CC-ACEC-423A-974D-7919EF6CFC6D}">
      <dsp:nvSpPr>
        <dsp:cNvPr id="0" name=""/>
        <dsp:cNvSpPr/>
      </dsp:nvSpPr>
      <dsp:spPr>
        <a:xfrm rot="20700000">
          <a:off x="4464654" y="157751"/>
          <a:ext cx="1580312" cy="1580312"/>
        </a:xfrm>
        <a:prstGeom prst="gear6">
          <a:avLst/>
        </a:prstGeom>
        <a:solidFill>
          <a:schemeClr val="accent2">
            <a:hueOff val="-10319885"/>
            <a:satOff val="8055"/>
            <a:lumOff val="19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t>Belastnings psykologi</a:t>
          </a:r>
        </a:p>
      </dsp:txBody>
      <dsp:txXfrm rot="-20700000">
        <a:off x="4811263" y="504360"/>
        <a:ext cx="887095" cy="887095"/>
      </dsp:txXfrm>
    </dsp:sp>
    <dsp:sp modelId="{00219BA8-1689-42E7-9FAE-B6FAB4C045B1}">
      <dsp:nvSpPr>
        <dsp:cNvPr id="0" name=""/>
        <dsp:cNvSpPr/>
      </dsp:nvSpPr>
      <dsp:spPr>
        <a:xfrm>
          <a:off x="4679289" y="1461032"/>
          <a:ext cx="2838704" cy="2838704"/>
        </a:xfrm>
        <a:prstGeom prst="circularArrow">
          <a:avLst>
            <a:gd name="adj1" fmla="val 4688"/>
            <a:gd name="adj2" fmla="val 299029"/>
            <a:gd name="adj3" fmla="val 2512286"/>
            <a:gd name="adj4" fmla="val 1586966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803A0-A362-4023-A6B0-411713D0FD94}">
      <dsp:nvSpPr>
        <dsp:cNvPr id="0" name=""/>
        <dsp:cNvSpPr/>
      </dsp:nvSpPr>
      <dsp:spPr>
        <a:xfrm>
          <a:off x="3275624" y="914309"/>
          <a:ext cx="2062495" cy="2062495"/>
        </a:xfrm>
        <a:prstGeom prst="leftCircularArrow">
          <a:avLst>
            <a:gd name="adj1" fmla="val 6452"/>
            <a:gd name="adj2" fmla="val 429999"/>
            <a:gd name="adj3" fmla="val 10489124"/>
            <a:gd name="adj4" fmla="val 14837806"/>
            <a:gd name="adj5" fmla="val 7527"/>
          </a:avLst>
        </a:prstGeom>
        <a:solidFill>
          <a:schemeClr val="accent2">
            <a:hueOff val="-5159942"/>
            <a:satOff val="4028"/>
            <a:lumOff val="99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C88783-8734-4E2A-BF32-5BA764894D06}">
      <dsp:nvSpPr>
        <dsp:cNvPr id="0" name=""/>
        <dsp:cNvSpPr/>
      </dsp:nvSpPr>
      <dsp:spPr>
        <a:xfrm>
          <a:off x="4099112" y="-187700"/>
          <a:ext cx="2223785" cy="2223785"/>
        </a:xfrm>
        <a:prstGeom prst="circularArrow">
          <a:avLst>
            <a:gd name="adj1" fmla="val 5984"/>
            <a:gd name="adj2" fmla="val 394124"/>
            <a:gd name="adj3" fmla="val 13313824"/>
            <a:gd name="adj4" fmla="val 10508221"/>
            <a:gd name="adj5" fmla="val 6981"/>
          </a:avLst>
        </a:prstGeom>
        <a:solidFill>
          <a:schemeClr val="accent2">
            <a:hueOff val="-10319885"/>
            <a:satOff val="8055"/>
            <a:lumOff val="1980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4F6F87-0120-4CA4-9F69-04336290B1ED}" type="datetimeFigureOut">
              <a:rPr lang="da-DK" smtClean="0"/>
              <a:t>17-09-2024</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459917-1490-4AED-A8DC-6A64DBFD2153}" type="slidenum">
              <a:rPr lang="da-DK" smtClean="0"/>
              <a:t>‹nr.›</a:t>
            </a:fld>
            <a:endParaRPr lang="da-DK"/>
          </a:p>
        </p:txBody>
      </p:sp>
    </p:spTree>
    <p:extLst>
      <p:ext uri="{BB962C8B-B14F-4D97-AF65-F5344CB8AC3E}">
        <p14:creationId xmlns:p14="http://schemas.microsoft.com/office/powerpoint/2010/main" val="41538505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17-09-2024</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‹nr.›</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hf sldNum="0"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59606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05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Fælles</a:t>
            </a:r>
          </a:p>
          <a:p>
            <a:r>
              <a:rPr lang="da-DK" dirty="0"/>
              <a:t>Hvad så nu?</a:t>
            </a:r>
          </a:p>
          <a:p>
            <a:pPr marL="285750" indent="-285750">
              <a:buFontTx/>
              <a:buChar char="-"/>
            </a:pPr>
            <a:r>
              <a:rPr lang="da-DK" dirty="0"/>
              <a:t>Forskning</a:t>
            </a:r>
          </a:p>
          <a:p>
            <a:pPr marL="285750" indent="-285750">
              <a:buFontTx/>
              <a:buChar char="-"/>
            </a:pPr>
            <a:r>
              <a:rPr lang="da-DK" dirty="0"/>
              <a:t>Samarbejdspartnere</a:t>
            </a:r>
          </a:p>
          <a:p>
            <a:pPr marL="285750" indent="-285750">
              <a:buFontTx/>
              <a:buChar char="-"/>
            </a:pPr>
            <a:r>
              <a:rPr lang="da-DK" dirty="0"/>
              <a:t>Modne til salg</a:t>
            </a:r>
          </a:p>
          <a:p>
            <a:pPr marL="285750" indent="-285750">
              <a:buFontTx/>
              <a:buChar char="-"/>
            </a:pPr>
            <a:r>
              <a:rPr lang="da-DK" dirty="0"/>
              <a:t>Borgerrettet træning</a:t>
            </a:r>
          </a:p>
        </p:txBody>
      </p:sp>
    </p:spTree>
    <p:extLst>
      <p:ext uri="{BB962C8B-B14F-4D97-AF65-F5344CB8AC3E}">
        <p14:creationId xmlns:p14="http://schemas.microsoft.com/office/powerpoint/2010/main" val="157697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600" dirty="0"/>
              <a:t>SPØRGSMÅL fra salen</a:t>
            </a:r>
          </a:p>
        </p:txBody>
      </p:sp>
    </p:spTree>
    <p:extLst>
      <p:ext uri="{BB962C8B-B14F-4D97-AF65-F5344CB8AC3E}">
        <p14:creationId xmlns:p14="http://schemas.microsoft.com/office/powerpoint/2010/main" val="44218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Refleksion og udfyldelse af Postkort</a:t>
            </a:r>
          </a:p>
        </p:txBody>
      </p:sp>
    </p:spTree>
    <p:extLst>
      <p:ext uri="{BB962C8B-B14F-4D97-AF65-F5344CB8AC3E}">
        <p14:creationId xmlns:p14="http://schemas.microsoft.com/office/powerpoint/2010/main" val="119310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Pladsholder til diasbillede 1"/>
          <p:cNvSpPr>
            <a:spLocks noGrp="1" noRot="1" noChangeAspect="1"/>
          </p:cNvSpPr>
          <p:nvPr>
            <p:ph type="sldImg"/>
          </p:nvPr>
        </p:nvSpPr>
        <p:spPr>
          <a:ln/>
        </p:spPr>
      </p:sp>
      <p:sp>
        <p:nvSpPr>
          <p:cNvPr id="3" name="Pladsholder til noter 2"/>
          <p:cNvSpPr>
            <a:spLocks noGrp="1"/>
          </p:cNvSpPr>
          <p:nvPr>
            <p:ph type="body" idx="1"/>
          </p:nvPr>
        </p:nvSpPr>
        <p:spPr/>
        <p:txBody>
          <a:bodyPr/>
          <a:lstStyle/>
          <a:p>
            <a:r>
              <a:rPr lang="da-DK" sz="1200" b="1" kern="1200" dirty="0">
                <a:solidFill>
                  <a:schemeClr val="tx1"/>
                </a:solidFill>
                <a:effectLst/>
                <a:latin typeface="Times" charset="0"/>
                <a:ea typeface="ＭＳ Ｐゴシック" charset="0"/>
                <a:cs typeface="ＭＳ Ｐゴシック"/>
              </a:rPr>
              <a:t>Husk præsentation af målgruppe – du møder i dag ind for arbejde</a:t>
            </a:r>
            <a:r>
              <a:rPr lang="da-DK" sz="1200" b="1" kern="1200" baseline="0" dirty="0">
                <a:solidFill>
                  <a:schemeClr val="tx1"/>
                </a:solidFill>
                <a:effectLst/>
                <a:latin typeface="Times" charset="0"/>
                <a:ea typeface="ＭＳ Ｐゴシック" charset="0"/>
                <a:cs typeface="ＭＳ Ｐゴシック"/>
              </a:rPr>
              <a:t> med</a:t>
            </a:r>
            <a:r>
              <a:rPr lang="da-DK" sz="1200" b="1" kern="1200" dirty="0">
                <a:solidFill>
                  <a:schemeClr val="tx1"/>
                </a:solidFill>
                <a:effectLst/>
                <a:latin typeface="Times" charset="0"/>
                <a:ea typeface="ＭＳ Ｐゴシック" charset="0"/>
                <a:cs typeface="ＭＳ Ｐゴシック"/>
              </a:rPr>
              <a:t>: </a:t>
            </a:r>
          </a:p>
          <a:p>
            <a:endParaRPr lang="da-DK" sz="1200" b="1" kern="1200" dirty="0">
              <a:solidFill>
                <a:schemeClr val="tx1"/>
              </a:solidFill>
              <a:effectLst/>
              <a:latin typeface="Times" charset="0"/>
              <a:ea typeface="ＭＳ Ｐゴシック" charset="0"/>
              <a:cs typeface="ＭＳ Ｐゴシック"/>
            </a:endParaRPr>
          </a:p>
          <a:p>
            <a:r>
              <a:rPr lang="da-DK" sz="1600" b="1" kern="1200" dirty="0">
                <a:solidFill>
                  <a:schemeClr val="tx1"/>
                </a:solidFill>
                <a:effectLst/>
                <a:latin typeface="+mn-lt"/>
                <a:ea typeface="+mn-ea"/>
                <a:cs typeface="+mn-cs"/>
              </a:rPr>
              <a:t>Granbos målgruppe er børn og unge i alderen 9-24 år med svære tilknytningsmæssige forstyrrelser samt en begavelse, der strækker sig fra let mental retardering til den nedre del af normalområdet. </a:t>
            </a:r>
            <a:endParaRPr lang="da-DK" sz="1600" kern="1200" dirty="0">
              <a:solidFill>
                <a:schemeClr val="tx1"/>
              </a:solidFill>
              <a:effectLst/>
              <a:latin typeface="+mn-lt"/>
              <a:ea typeface="+mn-ea"/>
              <a:cs typeface="+mn-cs"/>
            </a:endParaRPr>
          </a:p>
          <a:p>
            <a:r>
              <a:rPr lang="da-DK" sz="1600" i="0" kern="1200" dirty="0">
                <a:solidFill>
                  <a:schemeClr val="tx1"/>
                </a:solidFill>
                <a:effectLst/>
                <a:latin typeface="+mn-lt"/>
                <a:ea typeface="+mn-ea"/>
                <a:cs typeface="+mn-cs"/>
              </a:rPr>
              <a:t>Målgruppen er psykosocialt belastet i en grad, hvor det kan komme til udtryk via problemskabende, seksualiseret og/eller selvskadende adfærd. Der kan som følge af de miljømæssige belastninger være psykiatrinære symptombilleder i form af tvangstanker og –handlinger (OCD), opmærksomhedsforstyrrelse (ADHD) samt i nogle tilfælde forbigående grænsepsykotiske symptomer.</a:t>
            </a:r>
          </a:p>
          <a:p>
            <a:endParaRPr lang="da-DK" sz="1200" b="1" kern="1200" dirty="0">
              <a:solidFill>
                <a:schemeClr val="tx1"/>
              </a:solidFill>
              <a:effectLst/>
              <a:latin typeface="Times" charset="0"/>
              <a:ea typeface="ＭＳ Ｐゴシック" charset="0"/>
              <a:cs typeface="ＭＳ Ｐゴシック"/>
            </a:endParaRPr>
          </a:p>
          <a:p>
            <a:endParaRPr lang="da-DK" sz="1200" b="1" kern="1200" dirty="0">
              <a:solidFill>
                <a:schemeClr val="tx1"/>
              </a:solidFill>
              <a:effectLst/>
              <a:latin typeface="Times" charset="0"/>
              <a:ea typeface="ＭＳ Ｐゴシック" charset="0"/>
              <a:cs typeface="ＭＳ Ｐゴシック"/>
            </a:endParaRPr>
          </a:p>
          <a:p>
            <a:endParaRPr lang="da-DK" sz="1200" b="1" kern="1200" dirty="0">
              <a:solidFill>
                <a:schemeClr val="tx1"/>
              </a:solidFill>
              <a:effectLst/>
              <a:latin typeface="Times" charset="0"/>
              <a:ea typeface="ＭＳ Ｐゴシック" charset="0"/>
              <a:cs typeface="ＭＳ Ｐゴシック"/>
            </a:endParaRPr>
          </a:p>
          <a:p>
            <a:endParaRPr lang="da-DK" sz="1200" b="1" kern="1200" dirty="0">
              <a:solidFill>
                <a:schemeClr val="tx1"/>
              </a:solidFill>
              <a:effectLst/>
              <a:latin typeface="Times" charset="0"/>
              <a:ea typeface="ＭＳ Ｐゴシック" charset="0"/>
              <a:cs typeface="ＭＳ Ｐゴシック"/>
            </a:endParaRPr>
          </a:p>
          <a:p>
            <a:r>
              <a:rPr lang="da-DK" sz="1200" b="1" kern="1200" dirty="0">
                <a:solidFill>
                  <a:schemeClr val="tx1"/>
                </a:solidFill>
                <a:effectLst/>
                <a:latin typeface="Times" charset="0"/>
                <a:ea typeface="ＭＳ Ｐゴシック" charset="0"/>
                <a:cs typeface="ＭＳ Ｐゴシック"/>
              </a:rPr>
              <a:t>Stafet-øvelsen</a:t>
            </a:r>
          </a:p>
          <a:p>
            <a:r>
              <a:rPr lang="da-DK" sz="1200" b="0" i="0" kern="1200" dirty="0">
                <a:solidFill>
                  <a:schemeClr val="tx1"/>
                </a:solidFill>
                <a:effectLst/>
                <a:latin typeface="Times" charset="0"/>
                <a:ea typeface="ＭＳ Ｐゴシック" charset="0"/>
                <a:cs typeface="ＭＳ Ｐゴシック"/>
              </a:rPr>
              <a:t>Indledende</a:t>
            </a:r>
            <a:r>
              <a:rPr lang="da-DK" sz="1200" b="0" i="0" kern="1200" baseline="0" dirty="0">
                <a:solidFill>
                  <a:schemeClr val="tx1"/>
                </a:solidFill>
                <a:effectLst/>
                <a:latin typeface="Times" charset="0"/>
                <a:ea typeface="ＭＳ Ｐゴシック" charset="0"/>
                <a:cs typeface="ＭＳ Ｐゴシック"/>
              </a:rPr>
              <a:t> om øvelsen kan siges: </a:t>
            </a:r>
            <a:r>
              <a:rPr lang="da-DK" sz="1200" b="0" i="1" kern="1200" baseline="0" dirty="0">
                <a:solidFill>
                  <a:schemeClr val="tx1"/>
                </a:solidFill>
                <a:effectLst/>
                <a:latin typeface="Times" charset="0"/>
                <a:ea typeface="ＭＳ Ｐゴシック" charset="0"/>
                <a:cs typeface="ＭＳ Ｐゴシック"/>
              </a:rPr>
              <a:t>Ø</a:t>
            </a:r>
            <a:r>
              <a:rPr lang="da-DK" sz="1200" b="0" i="1" kern="1200" dirty="0">
                <a:solidFill>
                  <a:schemeClr val="tx1"/>
                </a:solidFill>
                <a:effectLst/>
                <a:latin typeface="Times" charset="0"/>
                <a:ea typeface="ＭＳ Ｐゴシック" charset="0"/>
                <a:cs typeface="ＭＳ Ｐゴシック"/>
              </a:rPr>
              <a:t>velsen vi skal lave nu hedder Stafet-øvelsen.</a:t>
            </a:r>
            <a:r>
              <a:rPr lang="da-DK" sz="1200" b="0" i="1" kern="1200" baseline="0" dirty="0">
                <a:solidFill>
                  <a:schemeClr val="tx1"/>
                </a:solidFill>
                <a:effectLst/>
                <a:latin typeface="Times" charset="0"/>
                <a:ea typeface="ＭＳ Ｐゴシック" charset="0"/>
                <a:cs typeface="ＭＳ Ｐゴシック"/>
              </a:rPr>
              <a:t> Dette gør den fordi I på skift skal stå overfor en oprørt patient (skuespilleren) og forsøge at få ro på situationen.</a:t>
            </a:r>
            <a:endParaRPr lang="da-DK" sz="1200" b="0" i="1" kern="1200" dirty="0">
              <a:solidFill>
                <a:schemeClr val="tx1"/>
              </a:solidFill>
              <a:effectLst/>
              <a:latin typeface="Times" charset="0"/>
              <a:ea typeface="ＭＳ Ｐゴシック" charset="0"/>
              <a:cs typeface="ＭＳ Ｐゴシック"/>
            </a:endParaRPr>
          </a:p>
          <a:p>
            <a:endParaRPr lang="da-DK" sz="1200" b="1" kern="1200" dirty="0">
              <a:solidFill>
                <a:schemeClr val="tx1"/>
              </a:solidFill>
              <a:effectLst/>
              <a:latin typeface="Times" charset="0"/>
              <a:ea typeface="ＭＳ Ｐゴシック" charset="0"/>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a:solidFill>
                  <a:schemeClr val="tx1"/>
                </a:solidFill>
                <a:effectLst/>
                <a:latin typeface="Times" charset="0"/>
                <a:ea typeface="ＭＳ Ｐゴシック" charset="0"/>
                <a:cs typeface="ＭＳ Ｐゴシック"/>
              </a:rPr>
              <a:t>Øvelsens</a:t>
            </a:r>
            <a:r>
              <a:rPr lang="da-DK" sz="1200" b="1" kern="1200" baseline="0" dirty="0">
                <a:solidFill>
                  <a:schemeClr val="tx1"/>
                </a:solidFill>
                <a:effectLst/>
                <a:latin typeface="Times" charset="0"/>
                <a:ea typeface="ＭＳ Ｐゴシック" charset="0"/>
                <a:cs typeface="ＭＳ Ｐゴシック"/>
              </a:rPr>
              <a:t> målsætning: </a:t>
            </a:r>
            <a:r>
              <a:rPr lang="da-DK" sz="1200" kern="1200" dirty="0">
                <a:solidFill>
                  <a:schemeClr val="tx1"/>
                </a:solidFill>
                <a:latin typeface="Times" charset="0"/>
                <a:ea typeface="ＭＳ Ｐゴシック" charset="0"/>
                <a:cs typeface="ＭＳ Ｐゴシック"/>
              </a:rPr>
              <a:t>Målet er at I</a:t>
            </a:r>
            <a:r>
              <a:rPr lang="da-DK" sz="1200" kern="1200" baseline="0" dirty="0">
                <a:solidFill>
                  <a:schemeClr val="tx1"/>
                </a:solidFill>
                <a:latin typeface="Times" charset="0"/>
                <a:ea typeface="ＭＳ Ｐゴシック" charset="0"/>
                <a:cs typeface="ＭＳ Ｐゴシック"/>
              </a:rPr>
              <a:t> som kursusdeltager</a:t>
            </a:r>
            <a:r>
              <a:rPr lang="da-DK" sz="1200" kern="1200" dirty="0">
                <a:solidFill>
                  <a:schemeClr val="tx1"/>
                </a:solidFill>
                <a:latin typeface="Times" charset="0"/>
                <a:ea typeface="ＭＳ Ｐゴシック" charset="0"/>
                <a:cs typeface="ＭＳ Ｐゴシック"/>
              </a:rPr>
              <a:t> prøver at gå fra grønt til gult felt og opleve hvad det gør for jeres handlemuligheder, kognitionen og følelserne</a:t>
            </a:r>
            <a:endParaRPr lang="da-DK" sz="1200" kern="1200" dirty="0">
              <a:solidFill>
                <a:schemeClr val="tx1"/>
              </a:solidFill>
              <a:effectLst/>
              <a:latin typeface="Times" charset="0"/>
              <a:ea typeface="ＭＳ Ｐゴシック" charset="0"/>
              <a:cs typeface="ＭＳ Ｐゴシック"/>
            </a:endParaRPr>
          </a:p>
          <a:p>
            <a:endParaRPr lang="da-DK" sz="1200" b="1" kern="1200" dirty="0">
              <a:solidFill>
                <a:schemeClr val="tx1"/>
              </a:solidFill>
              <a:effectLst/>
              <a:latin typeface="Times" charset="0"/>
              <a:ea typeface="ＭＳ Ｐゴシック" charset="0"/>
              <a:cs typeface="ＭＳ Ｐゴシック"/>
            </a:endParaRPr>
          </a:p>
          <a:p>
            <a:r>
              <a:rPr lang="da-DK" sz="1200" b="1" kern="1200" dirty="0">
                <a:solidFill>
                  <a:schemeClr val="tx1"/>
                </a:solidFill>
                <a:effectLst/>
                <a:latin typeface="Times" charset="0"/>
                <a:ea typeface="ＭＳ Ｐゴシック" charset="0"/>
                <a:cs typeface="ＭＳ Ｐゴシック"/>
              </a:rPr>
              <a:t>Instruktion:</a:t>
            </a:r>
          </a:p>
          <a:p>
            <a:pPr lvl="0"/>
            <a:r>
              <a:rPr lang="da-DK" sz="1200" kern="1200" dirty="0">
                <a:solidFill>
                  <a:schemeClr val="tx1"/>
                </a:solidFill>
                <a:effectLst/>
                <a:latin typeface="Times" charset="0"/>
                <a:ea typeface="ＭＳ Ｐゴシック" charset="0"/>
                <a:cs typeface="ＭＳ Ｐゴシック"/>
              </a:rPr>
              <a:t>- Deltagerne skal på skift prøve</a:t>
            </a:r>
            <a:r>
              <a:rPr lang="da-DK" sz="1200" kern="1200" baseline="0" dirty="0">
                <a:solidFill>
                  <a:schemeClr val="tx1"/>
                </a:solidFill>
                <a:effectLst/>
                <a:latin typeface="Times" charset="0"/>
                <a:ea typeface="ＭＳ Ｐゴシック" charset="0"/>
                <a:cs typeface="ＭＳ Ｐゴシック"/>
              </a:rPr>
              <a:t> at stå i enten</a:t>
            </a:r>
            <a:r>
              <a:rPr lang="da-DK" sz="1200" kern="1200" dirty="0">
                <a:solidFill>
                  <a:schemeClr val="tx1"/>
                </a:solidFill>
                <a:effectLst/>
                <a:latin typeface="Times" charset="0"/>
                <a:ea typeface="ＭＳ Ｐゴシック" charset="0"/>
                <a:cs typeface="ＭＳ Ｐゴシック"/>
              </a:rPr>
              <a:t> rollen</a:t>
            </a:r>
            <a:r>
              <a:rPr lang="da-DK" sz="1200" kern="1200" baseline="0" dirty="0">
                <a:solidFill>
                  <a:schemeClr val="tx1"/>
                </a:solidFill>
                <a:effectLst/>
                <a:latin typeface="Times" charset="0"/>
                <a:ea typeface="ＭＳ Ｐゴシック" charset="0"/>
                <a:cs typeface="ＭＳ Ｐゴシック"/>
              </a:rPr>
              <a:t> som </a:t>
            </a:r>
            <a:r>
              <a:rPr lang="da-DK" sz="1200" kern="1200" dirty="0">
                <a:solidFill>
                  <a:schemeClr val="tx1"/>
                </a:solidFill>
                <a:effectLst/>
                <a:latin typeface="Times" charset="0"/>
                <a:ea typeface="ＭＳ Ｐゴシック" charset="0"/>
                <a:cs typeface="ＭＳ Ｐゴシック"/>
              </a:rPr>
              <a:t>omsorgsperson eller sikkerhedsperson i ca.</a:t>
            </a:r>
            <a:r>
              <a:rPr lang="da-DK" sz="1200" kern="1200" baseline="0" dirty="0">
                <a:solidFill>
                  <a:schemeClr val="tx1"/>
                </a:solidFill>
                <a:effectLst/>
                <a:latin typeface="Times" charset="0"/>
                <a:ea typeface="ＭＳ Ｐゴシック" charset="0"/>
                <a:cs typeface="ＭＳ Ｐゴシック"/>
              </a:rPr>
              <a:t> 1/2</a:t>
            </a:r>
            <a:r>
              <a:rPr lang="da-DK" sz="1200" kern="1200" dirty="0">
                <a:solidFill>
                  <a:schemeClr val="tx1"/>
                </a:solidFill>
                <a:effectLst/>
                <a:latin typeface="Times" charset="0"/>
                <a:ea typeface="ＭＳ Ｐゴシック" charset="0"/>
                <a:cs typeface="ＭＳ Ｐゴシック"/>
              </a:rPr>
              <a:t> min.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Times" charset="0"/>
                <a:ea typeface="ＭＳ Ｐゴシック" charset="0"/>
                <a:cs typeface="ＭＳ Ｐゴシック"/>
              </a:rPr>
              <a:t>- Holdinddeling: Alle går sammen med en kollega med radikal anderledes frisure end en selv. Herefter er det den ældste i</a:t>
            </a:r>
            <a:r>
              <a:rPr lang="da-DK" sz="1200" kern="1200" baseline="0" dirty="0">
                <a:solidFill>
                  <a:schemeClr val="tx1"/>
                </a:solidFill>
                <a:effectLst/>
                <a:latin typeface="Times" charset="0"/>
                <a:ea typeface="ＭＳ Ｐゴシック" charset="0"/>
                <a:cs typeface="ＭＳ Ｐゴシック"/>
              </a:rPr>
              <a:t> dette team der skal være sikkerhedsperson og den yngste der skal være omsorgsperson</a:t>
            </a:r>
            <a:r>
              <a:rPr lang="da-DK" sz="1200" kern="1200" dirty="0">
                <a:solidFill>
                  <a:schemeClr val="tx1"/>
                </a:solidFill>
                <a:effectLst/>
                <a:latin typeface="Times" charset="0"/>
                <a:ea typeface="ＭＳ Ｐゴシック" charset="0"/>
                <a:cs typeface="ＭＳ Ｐゴシック"/>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Times" charset="0"/>
                <a:ea typeface="ＭＳ Ｐゴシック" charset="0"/>
                <a:cs typeface="ＭＳ Ｐゴシック"/>
              </a:rPr>
              <a:t>- Når underviseren siges SKIFT, skifter omsorgspersonerne til den næste i rækken Omsorgspersonerne skal "gå ovenpå" hinandens deeskalerings bud.</a:t>
            </a:r>
            <a:r>
              <a:rPr lang="da-DK" sz="1200" kern="1200" baseline="0" dirty="0">
                <a:solidFill>
                  <a:schemeClr val="tx1"/>
                </a:solidFill>
                <a:effectLst/>
                <a:latin typeface="Times" charset="0"/>
                <a:ea typeface="ＭＳ Ｐゴシック" charset="0"/>
                <a:cs typeface="ＭＳ Ｐゴシック"/>
              </a:rPr>
              <a:t> Patienten i øvelsen vil derfor opleve at blive mødt af én omsorgsperson og én sikkerhedsperson. </a:t>
            </a:r>
            <a:r>
              <a:rPr lang="da-DK" sz="1200" kern="1200" dirty="0">
                <a:solidFill>
                  <a:schemeClr val="tx1"/>
                </a:solidFill>
                <a:effectLst/>
                <a:latin typeface="Times" charset="0"/>
                <a:ea typeface="ＭＳ Ｐゴシック" charset="0"/>
                <a:cs typeface="ＭＳ Ｐゴシック"/>
              </a:rPr>
              <a:t>Underviseren siger</a:t>
            </a:r>
            <a:r>
              <a:rPr lang="da-DK" sz="1200" kern="1200" baseline="0" dirty="0">
                <a:solidFill>
                  <a:schemeClr val="tx1"/>
                </a:solidFill>
                <a:effectLst/>
                <a:latin typeface="Times" charset="0"/>
                <a:ea typeface="ＭＳ Ｐゴシック" charset="0"/>
                <a:cs typeface="ＭＳ Ｐゴシック"/>
              </a:rPr>
              <a:t> skift efter ca. ½ min.</a:t>
            </a:r>
            <a:endParaRPr lang="da-DK" sz="1200" kern="1200" dirty="0">
              <a:solidFill>
                <a:schemeClr val="tx1"/>
              </a:solidFill>
              <a:effectLst/>
              <a:latin typeface="Times" charset="0"/>
              <a:ea typeface="ＭＳ Ｐゴシック" charset="0"/>
              <a:cs typeface="ＭＳ Ｐゴシック"/>
            </a:endParaRPr>
          </a:p>
          <a:p>
            <a:pPr marL="171450" lvl="0" indent="-171450">
              <a:buFontTx/>
              <a:buChar char="-"/>
            </a:pPr>
            <a:r>
              <a:rPr lang="da-DK" sz="1200" kern="1200" dirty="0">
                <a:solidFill>
                  <a:schemeClr val="tx1"/>
                </a:solidFill>
                <a:effectLst/>
                <a:latin typeface="Times" charset="0"/>
                <a:ea typeface="ＭＳ Ｐゴシック" charset="0"/>
                <a:cs typeface="ＭＳ Ｐゴシック"/>
              </a:rPr>
              <a:t>Hvad</a:t>
            </a:r>
            <a:r>
              <a:rPr lang="da-DK" sz="1200" kern="1200" baseline="0" dirty="0">
                <a:solidFill>
                  <a:schemeClr val="tx1"/>
                </a:solidFill>
                <a:effectLst/>
                <a:latin typeface="Times" charset="0"/>
                <a:ea typeface="ＭＳ Ｐゴシック" charset="0"/>
                <a:cs typeface="ＭＳ Ｐゴシック"/>
              </a:rPr>
              <a:t> kan I forvente af skuespilleren; Denne vil ikke slå jer eller lign, men vil gå efter at udfordrer jer i situationen. </a:t>
            </a:r>
            <a:r>
              <a:rPr lang="da-DK" sz="1200" i="1" kern="1200" baseline="0" dirty="0" err="1">
                <a:solidFill>
                  <a:schemeClr val="tx1"/>
                </a:solidFill>
                <a:effectLst/>
                <a:latin typeface="Times" charset="0"/>
                <a:ea typeface="ＭＳ Ｐゴシック" charset="0"/>
                <a:cs typeface="ＭＳ Ｐゴシック"/>
              </a:rPr>
              <a:t>F.eks</a:t>
            </a:r>
            <a:r>
              <a:rPr lang="da-DK" sz="1200" i="1" kern="1200" baseline="0" dirty="0">
                <a:solidFill>
                  <a:schemeClr val="tx1"/>
                </a:solidFill>
                <a:effectLst/>
                <a:latin typeface="Times" charset="0"/>
                <a:ea typeface="ＭＳ Ｐゴシック" charset="0"/>
                <a:cs typeface="ＭＳ Ｐゴシック"/>
              </a:rPr>
              <a:t> kan siges: Var dette ude i virkeligheden ville der sikkert falde ro på situationen meget hurtigt da I sikkert har en skøn tilgang til patienterne. I øvelsen her skal skuespillere have ”krudt til samtlige teams som denne møder og vil derfor blive nød til at afvise alle jeres gode forsøg på deeskalering. Dette er øvelsens præmis, skuespilleren bliver meget mere medgørlige når vi skal træne cases med dem senere.</a:t>
            </a:r>
          </a:p>
          <a:p>
            <a:r>
              <a:rPr lang="da-DK" sz="1200" kern="1200" dirty="0">
                <a:solidFill>
                  <a:schemeClr val="tx1"/>
                </a:solidFill>
                <a:effectLst/>
                <a:latin typeface="Times" charset="0"/>
                <a:ea typeface="ＭＳ Ｐゴシック" charset="0"/>
                <a:cs typeface="ＭＳ Ｐゴシック"/>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Times" charset="0"/>
                <a:ea typeface="ＭＳ Ｐゴシック" charset="0"/>
                <a:cs typeface="ＭＳ Ｐゴシック"/>
              </a:rPr>
              <a:t>Casen: En patient (Frode/Frida) er blevet indlagt og har nu fortrudt og I kan ikke udskrive patienten, da denne er selvskadende. Giv</a:t>
            </a:r>
            <a:r>
              <a:rPr lang="da-DK" sz="1200" u="sng" kern="1200" dirty="0">
                <a:solidFill>
                  <a:schemeClr val="tx1"/>
                </a:solidFill>
                <a:effectLst/>
                <a:latin typeface="Times" charset="0"/>
                <a:ea typeface="ＭＳ Ｐゴシック" charset="0"/>
                <a:cs typeface="ＭＳ Ｐゴシック"/>
              </a:rPr>
              <a:t> dit</a:t>
            </a:r>
            <a:r>
              <a:rPr lang="da-DK" sz="1200" kern="1200" dirty="0">
                <a:solidFill>
                  <a:schemeClr val="tx1"/>
                </a:solidFill>
                <a:effectLst/>
                <a:latin typeface="Times" charset="0"/>
                <a:ea typeface="ＭＳ Ｐゴシック" charset="0"/>
                <a:cs typeface="ＭＳ Ｐゴシック"/>
              </a:rPr>
              <a:t> bud på rollen, byd ind på din måde.</a:t>
            </a:r>
          </a:p>
          <a:p>
            <a:endParaRPr lang="da-DK" sz="1200" kern="1200" dirty="0">
              <a:solidFill>
                <a:schemeClr val="tx1"/>
              </a:solidFill>
              <a:effectLst/>
              <a:latin typeface="Times" charset="0"/>
              <a:ea typeface="ＭＳ Ｐゴシック" charset="0"/>
              <a:cs typeface="ＭＳ Ｐゴシック"/>
            </a:endParaRPr>
          </a:p>
          <a:p>
            <a:r>
              <a:rPr lang="da-DK" sz="1200" kern="1200" dirty="0" err="1">
                <a:solidFill>
                  <a:schemeClr val="tx1"/>
                </a:solidFill>
                <a:effectLst/>
                <a:latin typeface="Times" charset="0"/>
                <a:ea typeface="ＭＳ Ｐゴシック" charset="0"/>
                <a:cs typeface="ＭＳ Ｐゴシック"/>
              </a:rPr>
              <a:t>Teams´ne</a:t>
            </a:r>
            <a:r>
              <a:rPr lang="da-DK" sz="1200" kern="1200" baseline="0" dirty="0">
                <a:solidFill>
                  <a:schemeClr val="tx1"/>
                </a:solidFill>
                <a:effectLst/>
                <a:latin typeface="Times" charset="0"/>
                <a:ea typeface="ＭＳ Ｐゴシック" charset="0"/>
                <a:cs typeface="ＭＳ Ｐゴシック"/>
              </a:rPr>
              <a:t> får 1 min til at forberede sig. Tal f.eks. om:</a:t>
            </a:r>
          </a:p>
          <a:p>
            <a:pPr marL="171450" indent="-171450">
              <a:buFontTx/>
              <a:buChar char="-"/>
            </a:pPr>
            <a:r>
              <a:rPr lang="da-DK" sz="1200" kern="1200" dirty="0">
                <a:solidFill>
                  <a:schemeClr val="tx1"/>
                </a:solidFill>
                <a:effectLst/>
                <a:latin typeface="Times" charset="0"/>
                <a:ea typeface="ＭＳ Ｐゴシック" charset="0"/>
                <a:cs typeface="ＭＳ Ｐゴシック"/>
              </a:rPr>
              <a:t>Hvordan</a:t>
            </a:r>
            <a:r>
              <a:rPr lang="da-DK" sz="1200" kern="1200" baseline="0" dirty="0">
                <a:solidFill>
                  <a:schemeClr val="tx1"/>
                </a:solidFill>
                <a:effectLst/>
                <a:latin typeface="Times" charset="0"/>
                <a:ea typeface="ＭＳ Ｐゴシック" charset="0"/>
                <a:cs typeface="ＭＳ Ｐゴシック"/>
              </a:rPr>
              <a:t> ønsker omsorgspersonen hjælp fra sikkerhedspersonen? (f.eks. jeg ved jeg ikke kommer til at reagerer hvis di prikker mig forsigtigt på skulderen, hvis jeg er gået for tæt på – tag mig hård i skulderen og flyt mig...)</a:t>
            </a:r>
          </a:p>
          <a:p>
            <a:pPr marL="171450" indent="-171450">
              <a:buFontTx/>
              <a:buChar char="-"/>
            </a:pPr>
            <a:r>
              <a:rPr lang="da-DK" sz="1200" kern="1200" baseline="0" dirty="0">
                <a:solidFill>
                  <a:schemeClr val="tx1"/>
                </a:solidFill>
                <a:effectLst/>
                <a:latin typeface="Times" charset="0"/>
                <a:ea typeface="ＭＳ Ｐゴシック" charset="0"/>
                <a:cs typeface="ＭＳ Ｐゴシック"/>
              </a:rPr>
              <a:t>Hvad er jeres erfaringer med hvorledes man får ”ro på” en opkørt situation? </a:t>
            </a:r>
          </a:p>
          <a:p>
            <a:pPr marL="171450" indent="-171450">
              <a:buFontTx/>
              <a:buChar char="-"/>
            </a:pPr>
            <a:r>
              <a:rPr lang="da-DK" sz="1200" kern="1200" baseline="0" dirty="0">
                <a:solidFill>
                  <a:schemeClr val="tx1"/>
                </a:solidFill>
                <a:effectLst/>
                <a:latin typeface="Times" charset="0"/>
                <a:ea typeface="ＭＳ Ｐゴシック" charset="0"/>
                <a:cs typeface="ＭＳ Ｐゴシック"/>
              </a:rPr>
              <a:t>Hvilke teknikker og erfaringer vil I trække på når I skal møde Frode/Frida?</a:t>
            </a:r>
          </a:p>
          <a:p>
            <a:pPr marL="0" indent="0">
              <a:buFontTx/>
              <a:buNone/>
            </a:pPr>
            <a:endParaRPr lang="da-DK" sz="1200" kern="1200" baseline="0" dirty="0">
              <a:solidFill>
                <a:schemeClr val="tx1"/>
              </a:solidFill>
              <a:effectLst/>
              <a:latin typeface="Times" charset="0"/>
              <a:ea typeface="ＭＳ Ｐゴシック" charset="0"/>
              <a:cs typeface="ＭＳ Ｐゴシック"/>
              <a:sym typeface="Wingdings" panose="05000000000000000000" pitchFamily="2" charset="2"/>
            </a:endParaRPr>
          </a:p>
          <a:p>
            <a:pPr marL="0" indent="0">
              <a:buFontTx/>
              <a:buNone/>
            </a:pPr>
            <a:r>
              <a:rPr lang="da-DK" sz="1200" kern="1200" baseline="0" dirty="0">
                <a:solidFill>
                  <a:schemeClr val="tx1"/>
                </a:solidFill>
                <a:effectLst/>
                <a:latin typeface="Times" charset="0"/>
                <a:ea typeface="ＭＳ Ｐゴシック" charset="0"/>
                <a:cs typeface="ＭＳ Ｐゴシック"/>
                <a:sym typeface="Wingdings" panose="05000000000000000000" pitchFamily="2" charset="2"/>
              </a:rPr>
              <a:t>OBS sig til dem at deres overordnede mål med at gå ind til patienten er at se om de kan ”få ro på situationen”</a:t>
            </a:r>
            <a:endParaRPr lang="da-DK" sz="1200" kern="1200" dirty="0">
              <a:solidFill>
                <a:schemeClr val="tx1"/>
              </a:solidFill>
              <a:effectLst/>
              <a:latin typeface="Times" charset="0"/>
              <a:ea typeface="ＭＳ Ｐゴシック" charset="0"/>
              <a:cs typeface="ＭＳ Ｐゴシック"/>
            </a:endParaRPr>
          </a:p>
          <a:p>
            <a:endParaRPr lang="da-DK" sz="1200" kern="1200" dirty="0">
              <a:solidFill>
                <a:schemeClr val="tx1"/>
              </a:solidFill>
              <a:effectLst/>
              <a:latin typeface="Times" charset="0"/>
              <a:ea typeface="ＭＳ Ｐゴシック" charset="0"/>
              <a:cs typeface="ＭＳ Ｐゴシック"/>
            </a:endParaRPr>
          </a:p>
          <a:p>
            <a:r>
              <a:rPr lang="da-DK" sz="1200" kern="1200" dirty="0">
                <a:solidFill>
                  <a:schemeClr val="tx1"/>
                </a:solidFill>
                <a:effectLst/>
                <a:latin typeface="Times" charset="0"/>
                <a:ea typeface="ＭＳ Ｐゴシック" charset="0"/>
                <a:cs typeface="ＭＳ Ｐゴシック"/>
              </a:rPr>
              <a:t>Inden øvelsen starter</a:t>
            </a:r>
            <a:r>
              <a:rPr lang="da-DK" sz="1200" kern="1200" baseline="0" dirty="0">
                <a:solidFill>
                  <a:schemeClr val="tx1"/>
                </a:solidFill>
                <a:effectLst/>
                <a:latin typeface="Times" charset="0"/>
                <a:ea typeface="ＭＳ Ｐゴシック" charset="0"/>
                <a:cs typeface="ＭＳ Ｐゴシック"/>
              </a:rPr>
              <a:t> minder underviseren deltagerne om at;</a:t>
            </a:r>
          </a:p>
          <a:p>
            <a:pPr marL="171450" indent="-171450">
              <a:buFontTx/>
              <a:buChar char="-"/>
            </a:pPr>
            <a:r>
              <a:rPr lang="da-DK" sz="1200" kern="1200" baseline="0" dirty="0">
                <a:solidFill>
                  <a:schemeClr val="tx1"/>
                </a:solidFill>
                <a:effectLst/>
                <a:latin typeface="Times" charset="0"/>
                <a:ea typeface="ＭＳ Ｐゴシック" charset="0"/>
                <a:cs typeface="ＭＳ Ｐゴシック"/>
              </a:rPr>
              <a:t>Det kan virke grænseoverskridende og derfor kan man let komme til fnise eller grine. Lad være med det, for dem der står i mødet med skuespilleren, kan det let komme til at føles som om I griner af dem.</a:t>
            </a:r>
          </a:p>
          <a:p>
            <a:pPr marL="171450" indent="-171450">
              <a:buFontTx/>
              <a:buChar char="-"/>
            </a:pPr>
            <a:r>
              <a:rPr lang="da-DK" sz="1200" kern="1200" baseline="0" dirty="0">
                <a:solidFill>
                  <a:schemeClr val="tx1"/>
                </a:solidFill>
                <a:effectLst/>
                <a:latin typeface="Times" charset="0"/>
                <a:ea typeface="ＭＳ Ｐゴシック" charset="0"/>
                <a:cs typeface="ＭＳ Ｐゴシック"/>
              </a:rPr>
              <a:t>Husk I går ovenpå hinandens bud, så derfor er det </a:t>
            </a:r>
            <a:r>
              <a:rPr lang="da-DK" sz="1200" kern="1200" baseline="0" dirty="0" err="1">
                <a:solidFill>
                  <a:schemeClr val="tx1"/>
                </a:solidFill>
                <a:effectLst/>
                <a:latin typeface="Times" charset="0"/>
                <a:ea typeface="ＭＳ Ｐゴシック" charset="0"/>
                <a:cs typeface="ＭＳ Ｐゴシック"/>
              </a:rPr>
              <a:t>f.eks</a:t>
            </a:r>
            <a:r>
              <a:rPr lang="da-DK" sz="1200" kern="1200" baseline="0" dirty="0">
                <a:solidFill>
                  <a:schemeClr val="tx1"/>
                </a:solidFill>
                <a:effectLst/>
                <a:latin typeface="Times" charset="0"/>
                <a:ea typeface="ＭＳ Ｐゴシック" charset="0"/>
                <a:cs typeface="ＭＳ Ｐゴシック"/>
              </a:rPr>
              <a:t> kun det første team der skal præsentere sig</a:t>
            </a:r>
          </a:p>
          <a:p>
            <a:pPr marL="171450" indent="-171450">
              <a:buFontTx/>
              <a:buChar char="-"/>
            </a:pPr>
            <a:r>
              <a:rPr lang="da-DK" sz="1200" kern="1200" baseline="0" dirty="0">
                <a:solidFill>
                  <a:schemeClr val="tx1"/>
                </a:solidFill>
                <a:effectLst/>
                <a:latin typeface="Times" charset="0"/>
                <a:ea typeface="ＭＳ Ｐゴシック" charset="0"/>
                <a:cs typeface="ＭＳ Ｐゴシック"/>
              </a:rPr>
              <a:t>Spørgsmål ?</a:t>
            </a:r>
          </a:p>
          <a:p>
            <a:endParaRPr lang="da-DK" sz="1200" kern="1200" dirty="0">
              <a:solidFill>
                <a:schemeClr val="tx1"/>
              </a:solidFill>
              <a:effectLst/>
              <a:latin typeface="Times" charset="0"/>
              <a:ea typeface="ＭＳ Ｐゴシック" charset="0"/>
              <a:cs typeface="ＭＳ Ｐゴシック"/>
            </a:endParaRPr>
          </a:p>
          <a:p>
            <a:r>
              <a:rPr lang="da-DK" sz="1200" kern="1200" dirty="0">
                <a:solidFill>
                  <a:schemeClr val="tx1"/>
                </a:solidFill>
                <a:effectLst/>
                <a:latin typeface="Times" charset="0"/>
                <a:ea typeface="ＭＳ Ｐゴシック" charset="0"/>
                <a:cs typeface="ＭＳ Ｐゴシック"/>
              </a:rPr>
              <a:t>Stafetøvelsen starter...</a:t>
            </a:r>
          </a:p>
          <a:p>
            <a:endParaRPr lang="da-DK" sz="1200" kern="1200" dirty="0">
              <a:solidFill>
                <a:schemeClr val="tx1"/>
              </a:solidFill>
              <a:effectLst/>
              <a:latin typeface="Times" charset="0"/>
              <a:ea typeface="ＭＳ Ｐゴシック" charset="0"/>
              <a:cs typeface="ＭＳ Ｐゴシック"/>
            </a:endParaRPr>
          </a:p>
          <a:p>
            <a:r>
              <a:rPr lang="da-DK" b="1" baseline="0" dirty="0">
                <a:latin typeface="+mn-lt"/>
                <a:ea typeface="+mn-ea"/>
                <a:cs typeface="+mn-cs"/>
              </a:rPr>
              <a:t>Opsamling.</a:t>
            </a:r>
            <a:endParaRPr lang="da-DK" dirty="0">
              <a:latin typeface="+mn-lt"/>
              <a:ea typeface="+mn-ea"/>
              <a:cs typeface="+mn-cs"/>
            </a:endParaRPr>
          </a:p>
          <a:p>
            <a:pPr>
              <a:defRPr/>
            </a:pPr>
            <a:r>
              <a:rPr lang="da-DK" dirty="0">
                <a:latin typeface="+mn-lt"/>
                <a:ea typeface="+mn-ea"/>
                <a:cs typeface="+mn-cs"/>
              </a:rPr>
              <a:t>Opsamlings-spørgsmål efter øvelsen:</a:t>
            </a:r>
          </a:p>
          <a:p>
            <a:pPr marL="171450" indent="-171450">
              <a:buFontTx/>
              <a:buChar char="-"/>
              <a:defRPr/>
            </a:pPr>
            <a:r>
              <a:rPr lang="da-DK" dirty="0">
                <a:latin typeface="+mn-lt"/>
                <a:ea typeface="+mn-ea"/>
                <a:cs typeface="+mn-cs"/>
              </a:rPr>
              <a:t>Hvordan var det at være i? Hvad registrerede I ved jeres egne reaktioner?</a:t>
            </a:r>
          </a:p>
          <a:p>
            <a:pPr marL="171450" indent="-171450">
              <a:buFontTx/>
              <a:buChar char="-"/>
              <a:defRPr/>
            </a:pPr>
            <a:r>
              <a:rPr lang="da-DK" dirty="0">
                <a:latin typeface="+mn-lt"/>
                <a:ea typeface="+mn-ea"/>
                <a:cs typeface="+mn-cs"/>
              </a:rPr>
              <a:t>Hvordan var det at være omsorgsperson</a:t>
            </a:r>
            <a:r>
              <a:rPr lang="da-DK" baseline="0" dirty="0">
                <a:latin typeface="+mn-lt"/>
                <a:ea typeface="+mn-ea"/>
                <a:cs typeface="+mn-cs"/>
              </a:rPr>
              <a:t> (få fleres bud)</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a-DK" sz="1200" kern="1200" dirty="0">
                <a:solidFill>
                  <a:schemeClr val="tx1"/>
                </a:solidFill>
                <a:latin typeface="Times" charset="0"/>
                <a:ea typeface="ＭＳ Ｐゴシック" charset="0"/>
                <a:cs typeface="ＭＳ Ｐゴシック"/>
              </a:rPr>
              <a:t>Hvordan var det at være sikkerhedsperson</a:t>
            </a:r>
            <a:r>
              <a:rPr lang="da-DK" sz="1200" kern="1200" baseline="0" dirty="0">
                <a:solidFill>
                  <a:schemeClr val="tx1"/>
                </a:solidFill>
                <a:latin typeface="Times" charset="0"/>
                <a:ea typeface="ＭＳ Ｐゴシック" charset="0"/>
                <a:cs typeface="ＭＳ Ｐゴシック"/>
              </a:rPr>
              <a:t> (få fleres bud)</a:t>
            </a:r>
            <a:endParaRPr lang="da-DK" dirty="0">
              <a:latin typeface="+mn-lt"/>
              <a:ea typeface="+mn-ea"/>
              <a:cs typeface="+mn-cs"/>
            </a:endParaRPr>
          </a:p>
          <a:p>
            <a:pPr>
              <a:defRPr/>
            </a:pPr>
            <a:r>
              <a:rPr lang="da-DK" dirty="0">
                <a:latin typeface="+mn-lt"/>
                <a:ea typeface="+mn-ea"/>
                <a:cs typeface="+mn-cs"/>
              </a:rPr>
              <a:t>-</a:t>
            </a:r>
            <a:r>
              <a:rPr lang="da-DK" baseline="0" dirty="0">
                <a:latin typeface="+mn-lt"/>
                <a:ea typeface="+mn-ea"/>
                <a:cs typeface="+mn-cs"/>
              </a:rPr>
              <a:t>  Evt. en kort kommentar fra skuespilleren på hvordan denne at blive mødt af deltagerne</a:t>
            </a:r>
            <a:r>
              <a:rPr lang="da-DK" dirty="0">
                <a:latin typeface="+mn-lt"/>
                <a:ea typeface="+mn-ea"/>
                <a:cs typeface="+mn-cs"/>
              </a:rPr>
              <a:t>?</a:t>
            </a:r>
          </a:p>
          <a:p>
            <a:pPr>
              <a:defRPr/>
            </a:pPr>
            <a:endParaRPr lang="da-DK" dirty="0">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Times" charset="0"/>
                <a:ea typeface="ＭＳ Ｐゴシック" charset="0"/>
                <a:cs typeface="ＭＳ Ｐゴシック"/>
              </a:rPr>
              <a:t>(Spilles startes og stoppes kun hvis en deltager "går kold" ellers først når runden af deltagere er slut)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200" kern="1200" dirty="0">
              <a:solidFill>
                <a:schemeClr val="tx1"/>
              </a:solidFill>
              <a:effectLst/>
              <a:latin typeface="Times" charset="0"/>
              <a:ea typeface="ＭＳ Ｐゴシック" charset="0"/>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Times" charset="0"/>
                <a:ea typeface="ＭＳ Ｐゴシック" charset="0"/>
                <a:cs typeface="ＭＳ Ｐゴシック"/>
              </a:rPr>
              <a:t>Herefter pause</a:t>
            </a:r>
            <a:r>
              <a:rPr lang="da-DK" sz="1200" kern="1200" baseline="0" dirty="0">
                <a:solidFill>
                  <a:schemeClr val="tx1"/>
                </a:solidFill>
                <a:effectLst/>
                <a:latin typeface="Times" charset="0"/>
                <a:ea typeface="ＭＳ Ｐゴシック" charset="0"/>
                <a:cs typeface="ＭＳ Ｐゴシック"/>
              </a:rPr>
              <a:t> på 15 til deltagerne</a:t>
            </a:r>
            <a:endParaRPr lang="da-DK" sz="1200" kern="1200" dirty="0">
              <a:solidFill>
                <a:schemeClr val="tx1"/>
              </a:solidFill>
              <a:effectLst/>
              <a:latin typeface="Times" charset="0"/>
              <a:ea typeface="ＭＳ Ｐゴシック" charset="0"/>
              <a:cs typeface="ＭＳ Ｐゴシック"/>
            </a:endParaRPr>
          </a:p>
          <a:p>
            <a:pPr>
              <a:defRPr/>
            </a:pPr>
            <a:endParaRPr lang="da-DK" dirty="0"/>
          </a:p>
        </p:txBody>
      </p:sp>
    </p:spTree>
    <p:extLst>
      <p:ext uri="{BB962C8B-B14F-4D97-AF65-F5344CB8AC3E}">
        <p14:creationId xmlns:p14="http://schemas.microsoft.com/office/powerpoint/2010/main" val="34489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a:t>
            </a:r>
            <a:r>
              <a:rPr lang="da-DK" baseline="0" dirty="0"/>
              <a:t> Få indblik for LÆRINGSFORMEN</a:t>
            </a:r>
          </a:p>
          <a:p>
            <a:endParaRPr lang="da-DK" baseline="0" dirty="0"/>
          </a:p>
          <a:p>
            <a:pPr marL="285750" indent="-285750">
              <a:buFontTx/>
              <a:buChar char="-"/>
            </a:pPr>
            <a:r>
              <a:rPr lang="da-DK" baseline="0" dirty="0"/>
              <a:t>Smitte af begejstring</a:t>
            </a:r>
          </a:p>
          <a:p>
            <a:pPr marL="285750" indent="-285750">
              <a:buFontTx/>
              <a:buChar char="-"/>
            </a:pPr>
            <a:r>
              <a:rPr lang="da-DK" baseline="0" dirty="0"/>
              <a:t>at de kan huske oplægget</a:t>
            </a:r>
          </a:p>
          <a:p>
            <a:pPr marL="285750" indent="-285750">
              <a:buFontTx/>
              <a:buChar char="-"/>
            </a:pPr>
            <a:endParaRPr lang="da-DK" baseline="0" dirty="0"/>
          </a:p>
          <a:p>
            <a:r>
              <a:rPr lang="da-DK" dirty="0"/>
              <a:t>Ny læringsmetode</a:t>
            </a:r>
          </a:p>
          <a:p>
            <a:r>
              <a:rPr lang="da-DK" dirty="0"/>
              <a:t>Formål:</a:t>
            </a:r>
          </a:p>
          <a:p>
            <a:r>
              <a:rPr lang="da-DK" dirty="0"/>
              <a:t>Få</a:t>
            </a:r>
            <a:r>
              <a:rPr lang="da-DK" baseline="0" dirty="0"/>
              <a:t> indblik for læringsformen</a:t>
            </a:r>
          </a:p>
          <a:p>
            <a:pPr marL="285750" indent="-285750">
              <a:buFontTx/>
              <a:buChar char="-"/>
            </a:pPr>
            <a:r>
              <a:rPr lang="da-DK" baseline="0" dirty="0"/>
              <a:t>Smittet af begejstring</a:t>
            </a:r>
          </a:p>
          <a:p>
            <a:pPr marL="285750" indent="-285750">
              <a:buFontTx/>
              <a:buChar char="-"/>
            </a:pPr>
            <a:r>
              <a:rPr lang="da-DK" baseline="0" dirty="0"/>
              <a:t>At de kan huske oplægget</a:t>
            </a:r>
            <a:endParaRPr lang="da-DK" dirty="0"/>
          </a:p>
          <a:p>
            <a:pPr marL="285750" indent="-285750">
              <a:buFontTx/>
              <a:buChar char="-"/>
            </a:pPr>
            <a:endParaRPr lang="da-DK" dirty="0"/>
          </a:p>
        </p:txBody>
      </p:sp>
    </p:spTree>
    <p:extLst>
      <p:ext uri="{BB962C8B-B14F-4D97-AF65-F5344CB8AC3E}">
        <p14:creationId xmlns:p14="http://schemas.microsoft.com/office/powerpoint/2010/main" val="213550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1219020">
              <a:defRPr/>
            </a:pPr>
            <a:r>
              <a:rPr lang="da-DK" baseline="0" dirty="0"/>
              <a:t>Kortvarig kaosadfærd kræver ikke nødvendigvis indgriben med magt. Vigtigt at skelne mellem farlig og ikke farlig kaosadfærd. </a:t>
            </a:r>
          </a:p>
          <a:p>
            <a:r>
              <a:rPr lang="da-DK" baseline="0" dirty="0"/>
              <a:t>Brug af magt vil i mange tilfælde forlænge kaosfasen.</a:t>
            </a:r>
          </a:p>
          <a:p>
            <a:endParaRPr lang="da-DK" baseline="0" dirty="0"/>
          </a:p>
        </p:txBody>
      </p:sp>
      <p:sp>
        <p:nvSpPr>
          <p:cNvPr id="4" name="Pladsholder til slidenumm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0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09440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Gerda</a:t>
            </a:r>
          </a:p>
          <a:p>
            <a:r>
              <a:rPr lang="da-DK" dirty="0"/>
              <a:t>Hvad var simulationstræning svar på?</a:t>
            </a:r>
          </a:p>
          <a:p>
            <a:pPr marL="285750" indent="-285750">
              <a:buFontTx/>
              <a:buChar char="-"/>
            </a:pPr>
            <a:r>
              <a:rPr lang="da-DK" dirty="0"/>
              <a:t>Døre der blev</a:t>
            </a:r>
            <a:r>
              <a:rPr lang="da-DK" baseline="0" dirty="0"/>
              <a:t> holdt -&gt; læring udeblev</a:t>
            </a:r>
          </a:p>
          <a:p>
            <a:pPr marL="285750" indent="-285750">
              <a:buFontTx/>
              <a:buChar char="-"/>
            </a:pPr>
            <a:r>
              <a:rPr lang="da-DK" baseline="0" dirty="0"/>
              <a:t>Hvor kommer det fra?</a:t>
            </a:r>
          </a:p>
          <a:p>
            <a:pPr marL="285750" indent="-285750">
              <a:buFontTx/>
              <a:buChar char="-"/>
            </a:pPr>
            <a:endParaRPr lang="da-DK" baseline="0" dirty="0"/>
          </a:p>
          <a:p>
            <a:endParaRPr lang="da-DK" sz="1600" dirty="0"/>
          </a:p>
          <a:p>
            <a:r>
              <a:rPr lang="da-DK" sz="1600" dirty="0"/>
              <a:t>Vi underviser, skriver og bliver ved med at sige men..... </a:t>
            </a:r>
          </a:p>
          <a:p>
            <a:endParaRPr lang="da-DK" sz="1600" dirty="0"/>
          </a:p>
          <a:p>
            <a:r>
              <a:rPr lang="da-DK" sz="1600" dirty="0"/>
              <a:t>Medarbejder kommer i afmagtssituationer</a:t>
            </a:r>
          </a:p>
          <a:p>
            <a:endParaRPr lang="da-DK" sz="1600" dirty="0"/>
          </a:p>
          <a:p>
            <a:r>
              <a:rPr lang="da-DK" sz="1600" dirty="0"/>
              <a:t>Mangler repetition af LA – projekt tværgående</a:t>
            </a:r>
            <a:r>
              <a:rPr lang="da-DK" sz="1600" baseline="0" dirty="0"/>
              <a:t> årshjul</a:t>
            </a:r>
            <a:endParaRPr lang="da-DK" sz="1600" dirty="0"/>
          </a:p>
          <a:p>
            <a:endParaRPr lang="da-DK" sz="1600" dirty="0"/>
          </a:p>
          <a:p>
            <a:r>
              <a:rPr lang="da-DK" sz="1600" dirty="0"/>
              <a:t>Kigge mod ny undervisningsform</a:t>
            </a:r>
            <a:endParaRPr lang="da-DK" dirty="0"/>
          </a:p>
          <a:p>
            <a:endParaRPr lang="da-DK" dirty="0"/>
          </a:p>
          <a:p>
            <a:endParaRPr lang="da-DK" dirty="0"/>
          </a:p>
          <a:p>
            <a:r>
              <a:rPr lang="da-DK" dirty="0"/>
              <a:t>Specialpædagoger</a:t>
            </a:r>
            <a:r>
              <a:rPr lang="da-DK" baseline="0" dirty="0"/>
              <a:t> er den faggruppe der bliver mest udsat for vold – 37,3 %, </a:t>
            </a:r>
            <a:r>
              <a:rPr lang="da-DK" baseline="0" dirty="0" err="1"/>
              <a:t>Fængslesbetjente</a:t>
            </a:r>
            <a:r>
              <a:rPr lang="da-DK" baseline="0" dirty="0"/>
              <a:t> 34,8 og 30,7 for social og sundhedsassistenter</a:t>
            </a:r>
          </a:p>
          <a:p>
            <a:endParaRPr lang="da-DK" baseline="0" dirty="0"/>
          </a:p>
          <a:p>
            <a:r>
              <a:rPr lang="da-DK" dirty="0"/>
              <a:t>file://onerm.dk/Home/DC2/G/GEKLAU/Downloads/Fakta%20om%20Arbejdsmiljo%20og%20Helbred%202018.pdf</a:t>
            </a:r>
          </a:p>
          <a:p>
            <a:endParaRPr lang="da-DK" dirty="0"/>
          </a:p>
        </p:txBody>
      </p:sp>
    </p:spTree>
    <p:extLst>
      <p:ext uri="{BB962C8B-B14F-4D97-AF65-F5344CB8AC3E}">
        <p14:creationId xmlns:p14="http://schemas.microsoft.com/office/powerpoint/2010/main" val="363308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Morten</a:t>
            </a:r>
          </a:p>
          <a:p>
            <a:r>
              <a:rPr lang="da-DK" dirty="0"/>
              <a:t>Hvordan bruger vi det?</a:t>
            </a:r>
          </a:p>
          <a:p>
            <a:pPr marL="285750" indent="-285750">
              <a:buFontTx/>
              <a:buChar char="-"/>
            </a:pPr>
            <a:r>
              <a:rPr lang="da-DK" dirty="0"/>
              <a:t>Læringsform fra hoved til krop</a:t>
            </a:r>
          </a:p>
          <a:p>
            <a:pPr marL="285750" indent="-285750">
              <a:buFontTx/>
              <a:buChar char="-"/>
            </a:pPr>
            <a:r>
              <a:rPr lang="da-DK" dirty="0"/>
              <a:t>Træning via skuespillere</a:t>
            </a:r>
          </a:p>
          <a:p>
            <a:pPr marL="285750" indent="-285750">
              <a:buFontTx/>
              <a:buChar char="-"/>
            </a:pPr>
            <a:r>
              <a:rPr lang="da-DK" dirty="0"/>
              <a:t>Praktik, intimt rum, begrænset antal deltagere, INGEN gæster</a:t>
            </a:r>
          </a:p>
          <a:p>
            <a:pPr marL="285750" indent="-285750">
              <a:buFontTx/>
              <a:buChar char="-"/>
            </a:pPr>
            <a:r>
              <a:rPr lang="da-DK" dirty="0"/>
              <a:t>Fusion</a:t>
            </a:r>
            <a:r>
              <a:rPr lang="da-DK" baseline="0" dirty="0"/>
              <a:t> af metoder – Træning af mere end LA</a:t>
            </a:r>
          </a:p>
          <a:p>
            <a:pPr marL="285750" indent="-285750">
              <a:buFontTx/>
              <a:buChar char="-"/>
            </a:pPr>
            <a:r>
              <a:rPr lang="da-DK" baseline="0" dirty="0"/>
              <a:t>Positiv tilgang</a:t>
            </a:r>
          </a:p>
          <a:p>
            <a:pPr marL="285750" indent="-285750">
              <a:buFontTx/>
              <a:buChar char="-"/>
            </a:pPr>
            <a:r>
              <a:rPr lang="da-DK" baseline="0" dirty="0"/>
              <a:t>Nærmeste udviklingszone -&gt; horisont udviklende, når vi hjælper dem op på bakketoppen ;-)</a:t>
            </a:r>
            <a:endParaRPr lang="da-DK" dirty="0"/>
          </a:p>
          <a:p>
            <a:endParaRPr lang="da-DK" dirty="0"/>
          </a:p>
        </p:txBody>
      </p:sp>
    </p:spTree>
    <p:extLst>
      <p:ext uri="{BB962C8B-B14F-4D97-AF65-F5344CB8AC3E}">
        <p14:creationId xmlns:p14="http://schemas.microsoft.com/office/powerpoint/2010/main" val="21404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Gerda</a:t>
            </a:r>
          </a:p>
          <a:p>
            <a:r>
              <a:rPr lang="da-DK" dirty="0"/>
              <a:t>Undersøgelsesdesign</a:t>
            </a:r>
          </a:p>
          <a:p>
            <a:pPr marL="285750" indent="-285750">
              <a:buFontTx/>
              <a:buChar char="-"/>
            </a:pPr>
            <a:r>
              <a:rPr lang="da-DK" dirty="0"/>
              <a:t>Effekt</a:t>
            </a:r>
          </a:p>
          <a:p>
            <a:pPr marL="895335" lvl="1" indent="-285750">
              <a:buFontTx/>
              <a:buChar char="-"/>
            </a:pPr>
            <a:r>
              <a:rPr lang="da-DK" dirty="0"/>
              <a:t>Borger</a:t>
            </a:r>
          </a:p>
          <a:p>
            <a:pPr marL="895335" lvl="1" indent="-285750">
              <a:buFontTx/>
              <a:buChar char="-"/>
            </a:pPr>
            <a:r>
              <a:rPr lang="da-DK" dirty="0"/>
              <a:t>Arbejdsmiljø</a:t>
            </a:r>
          </a:p>
          <a:p>
            <a:endParaRPr lang="da-DK" dirty="0"/>
          </a:p>
        </p:txBody>
      </p:sp>
    </p:spTree>
    <p:extLst>
      <p:ext uri="{BB962C8B-B14F-4D97-AF65-F5344CB8AC3E}">
        <p14:creationId xmlns:p14="http://schemas.microsoft.com/office/powerpoint/2010/main" val="302523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935DAE1-4DBC-4EBB-A0F7-2243D879E830}"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01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48363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2"/>
            <a:r>
              <a:rPr lang="da-DK" altLang="da-DK" dirty="0"/>
              <a:t>første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Tree>
    <p:extLst>
      <p:ext uri="{BB962C8B-B14F-4D97-AF65-F5344CB8AC3E}">
        <p14:creationId xmlns:p14="http://schemas.microsoft.com/office/powerpoint/2010/main" val="416680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600154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405800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3068092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787146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512743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95395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817913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85137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209327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89171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a:t>Skriv overskrift her</a:t>
            </a:r>
          </a:p>
        </p:txBody>
      </p:sp>
    </p:spTree>
    <p:extLst>
      <p:ext uri="{BB962C8B-B14F-4D97-AF65-F5344CB8AC3E}">
        <p14:creationId xmlns:p14="http://schemas.microsoft.com/office/powerpoint/2010/main" val="1849892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82453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130443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43056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421143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2301264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00094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749593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205691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16411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47820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81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240815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608231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2843451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2"/>
            <a:r>
              <a:rPr lang="da-DK" altLang="da-DK" dirty="0"/>
              <a:t>første niveau</a:t>
            </a:r>
          </a:p>
        </p:txBody>
      </p:sp>
    </p:spTree>
    <p:extLst>
      <p:ext uri="{BB962C8B-B14F-4D97-AF65-F5344CB8AC3E}">
        <p14:creationId xmlns:p14="http://schemas.microsoft.com/office/powerpoint/2010/main" val="2396865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1"/>
            <a:r>
              <a:rPr lang="da-DK" altLang="da-DK" dirty="0"/>
              <a:t>første niveau</a:t>
            </a:r>
          </a:p>
        </p:txBody>
      </p:sp>
    </p:spTree>
    <p:extLst>
      <p:ext uri="{BB962C8B-B14F-4D97-AF65-F5344CB8AC3E}">
        <p14:creationId xmlns:p14="http://schemas.microsoft.com/office/powerpoint/2010/main" val="3818187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051414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24191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786662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79454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Video link og billede">
    <p:spTree>
      <p:nvGrpSpPr>
        <p:cNvPr id="1" name=""/>
        <p:cNvGrpSpPr/>
        <p:nvPr/>
      </p:nvGrpSpPr>
      <p:grpSpPr>
        <a:xfrm>
          <a:off x="0" y="0"/>
          <a:ext cx="0" cy="0"/>
          <a:chOff x="0" y="0"/>
          <a:chExt cx="0" cy="0"/>
        </a:xfrm>
      </p:grpSpPr>
      <p:sp>
        <p:nvSpPr>
          <p:cNvPr id="6" name="Pladsholder til billede 2"/>
          <p:cNvSpPr>
            <a:spLocks noGrp="1" noChangeAspect="1"/>
          </p:cNvSpPr>
          <p:nvPr>
            <p:ph type="pic" idx="11" hasCustomPrompt="1"/>
          </p:nvPr>
        </p:nvSpPr>
        <p:spPr>
          <a:xfrm>
            <a:off x="720001" y="828000"/>
            <a:ext cx="9216267" cy="5184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 af video</a:t>
            </a:r>
            <a:br>
              <a:rPr lang="da-DK" dirty="0"/>
            </a:br>
            <a:br>
              <a:rPr lang="da-DK" dirty="0"/>
            </a:br>
            <a:br>
              <a:rPr lang="da-DK" dirty="0"/>
            </a:br>
            <a:endParaRPr lang="da-DK" dirty="0"/>
          </a:p>
        </p:txBody>
      </p:sp>
      <p:sp>
        <p:nvSpPr>
          <p:cNvPr id="3" name="Pladsholder til tekst 3"/>
          <p:cNvSpPr>
            <a:spLocks noGrp="1"/>
          </p:cNvSpPr>
          <p:nvPr>
            <p:ph type="body" sz="quarter" idx="12" hasCustomPrompt="1"/>
          </p:nvPr>
        </p:nvSpPr>
        <p:spPr>
          <a:xfrm>
            <a:off x="720281" y="6048000"/>
            <a:ext cx="11281962" cy="360083"/>
          </a:xfrm>
        </p:spPr>
        <p:txBody>
          <a:bodyPr anchor="t" anchorCtr="0">
            <a:normAutofit/>
          </a:bodyPr>
          <a:lstStyle>
            <a:lvl1pPr marL="0" indent="0">
              <a:buNone/>
              <a:defRPr sz="1800" u="sng" baseline="0">
                <a:solidFill>
                  <a:schemeClr val="tx2"/>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link til video</a:t>
            </a:r>
          </a:p>
        </p:txBody>
      </p:sp>
      <p:grpSp>
        <p:nvGrpSpPr>
          <p:cNvPr id="5" name="Gruppe 4"/>
          <p:cNvGrpSpPr/>
          <p:nvPr userDrawn="1"/>
        </p:nvGrpSpPr>
        <p:grpSpPr>
          <a:xfrm>
            <a:off x="4244" y="7102202"/>
            <a:ext cx="711752" cy="452933"/>
            <a:chOff x="3001243" y="189434"/>
            <a:chExt cx="792088" cy="504056"/>
          </a:xfrm>
        </p:grpSpPr>
        <p:sp>
          <p:nvSpPr>
            <p:cNvPr id="7" name="Rektangel 6"/>
            <p:cNvSpPr/>
            <p:nvPr/>
          </p:nvSpPr>
          <p:spPr>
            <a:xfrm>
              <a:off x="3001243" y="189434"/>
              <a:ext cx="792088" cy="504056"/>
            </a:xfrm>
            <a:prstGeom prst="rect">
              <a:avLst/>
            </a:prstGeom>
            <a:solidFill>
              <a:schemeClr val="tx2"/>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8" name="Ligebenet trekant 7"/>
            <p:cNvSpPr/>
            <p:nvPr/>
          </p:nvSpPr>
          <p:spPr>
            <a:xfrm rot="5400000">
              <a:off x="3291757" y="314829"/>
              <a:ext cx="252029" cy="217266"/>
            </a:xfrm>
            <a:prstGeom prst="triangle">
              <a:avLst/>
            </a:prstGeom>
            <a:solidFill>
              <a:schemeClr val="bg1"/>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grpSp>
      <p:sp>
        <p:nvSpPr>
          <p:cNvPr id="2" name="Tekstfelt 1"/>
          <p:cNvSpPr txBox="1"/>
          <p:nvPr userDrawn="1"/>
        </p:nvSpPr>
        <p:spPr>
          <a:xfrm>
            <a:off x="868340" y="7102202"/>
            <a:ext cx="1872208" cy="461665"/>
          </a:xfrm>
          <a:prstGeom prst="rect">
            <a:avLst/>
          </a:prstGeom>
          <a:noFill/>
        </p:spPr>
        <p:txBody>
          <a:bodyPr wrap="square" lIns="0" tIns="0" rIns="0" bIns="0" rtlCol="0">
            <a:spAutoFit/>
          </a:bodyPr>
          <a:lstStyle/>
          <a:p>
            <a:r>
              <a:rPr lang="da-DK" sz="1000" dirty="0">
                <a:solidFill>
                  <a:schemeClr val="tx2"/>
                </a:solidFill>
              </a:rPr>
              <a:t>Hvis du ønsker et (større) videoikon</a:t>
            </a:r>
            <a:r>
              <a:rPr lang="da-DK" sz="1000" baseline="0" dirty="0">
                <a:solidFill>
                  <a:schemeClr val="tx2"/>
                </a:solidFill>
              </a:rPr>
              <a:t> på billedet kan du kopiere fra hjælpefil.</a:t>
            </a:r>
            <a:endParaRPr lang="da-DK" sz="1000" dirty="0">
              <a:solidFill>
                <a:schemeClr val="tx2"/>
              </a:solidFill>
            </a:endParaRPr>
          </a:p>
        </p:txBody>
      </p:sp>
    </p:spTree>
    <p:extLst>
      <p:ext uri="{BB962C8B-B14F-4D97-AF65-F5344CB8AC3E}">
        <p14:creationId xmlns:p14="http://schemas.microsoft.com/office/powerpoint/2010/main" val="40770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430491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181169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AEE77-E52E-C44B-BC9B-E7394F0C5FF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916025A-4D31-0849-A663-5810A4DA70A7}"/>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FE371454-4F08-9D49-B61C-47377A0BB505}"/>
              </a:ext>
            </a:extLst>
          </p:cNvPr>
          <p:cNvSpPr>
            <a:spLocks noGrp="1"/>
          </p:cNvSpPr>
          <p:nvPr>
            <p:ph type="dt" sz="half" idx="10"/>
          </p:nvPr>
        </p:nvSpPr>
        <p:spPr/>
        <p:txBody>
          <a:bodyPr/>
          <a:lstStyle/>
          <a:p>
            <a:fld id="{43F996BF-1655-E743-BA24-8D40046D4F35}" type="datetime1">
              <a:rPr lang="da-DK" smtClean="0"/>
              <a:t>17-09-2024</a:t>
            </a:fld>
            <a:endParaRPr lang="da-DK"/>
          </a:p>
        </p:txBody>
      </p:sp>
      <p:sp>
        <p:nvSpPr>
          <p:cNvPr id="5" name="Pladsholder til sidefod 4">
            <a:extLst>
              <a:ext uri="{FF2B5EF4-FFF2-40B4-BE49-F238E27FC236}">
                <a16:creationId xmlns:a16="http://schemas.microsoft.com/office/drawing/2014/main" id="{3CAD3C4B-BECC-6342-88D1-C7D78E644CBD}"/>
              </a:ext>
            </a:extLst>
          </p:cNvPr>
          <p:cNvSpPr>
            <a:spLocks noGrp="1"/>
          </p:cNvSpPr>
          <p:nvPr>
            <p:ph type="ftr" sz="quarter" idx="11"/>
          </p:nvPr>
        </p:nvSpPr>
        <p:spPr/>
        <p:txBody>
          <a:bodyPr/>
          <a:lstStyle/>
          <a:p>
            <a:r>
              <a:rPr lang="da-DK" dirty="0"/>
              <a:t>\ Vores indsigt er med sikkerhed jeres tryghed</a:t>
            </a:r>
          </a:p>
        </p:txBody>
      </p:sp>
      <p:sp>
        <p:nvSpPr>
          <p:cNvPr id="6" name="Pladsholder til slidenummer 5">
            <a:extLst>
              <a:ext uri="{FF2B5EF4-FFF2-40B4-BE49-F238E27FC236}">
                <a16:creationId xmlns:a16="http://schemas.microsoft.com/office/drawing/2014/main" id="{F8C7857F-2034-5344-B029-4976636FC880}"/>
              </a:ext>
            </a:extLst>
          </p:cNvPr>
          <p:cNvSpPr>
            <a:spLocks noGrp="1"/>
          </p:cNvSpPr>
          <p:nvPr>
            <p:ph type="sldNum" sz="quarter" idx="12"/>
          </p:nvPr>
        </p:nvSpPr>
        <p:spPr/>
        <p:txBody>
          <a:bodyPr/>
          <a:lstStyle/>
          <a:p>
            <a:fld id="{54DCCDEB-B426-2740-AE83-2F3C51DD887B}" type="slidenum">
              <a:rPr lang="da-DK" smtClean="0"/>
              <a:t>‹nr.›</a:t>
            </a:fld>
            <a:endParaRPr lang="da-DK"/>
          </a:p>
        </p:txBody>
      </p:sp>
    </p:spTree>
    <p:extLst>
      <p:ext uri="{BB962C8B-B14F-4D97-AF65-F5344CB8AC3E}">
        <p14:creationId xmlns:p14="http://schemas.microsoft.com/office/powerpoint/2010/main" val="273554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a:t>Skriv overskrift her</a:t>
            </a:r>
          </a:p>
        </p:txBody>
      </p:sp>
    </p:spTree>
    <p:extLst>
      <p:ext uri="{BB962C8B-B14F-4D97-AF65-F5344CB8AC3E}">
        <p14:creationId xmlns:p14="http://schemas.microsoft.com/office/powerpoint/2010/main" val="8746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16453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dirty="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034385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1.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a:solidFill>
                  <a:schemeClr val="bg2"/>
                </a:solidFill>
              </a:rPr>
              <a:t>  ▪  www.regionmidtjylland.dk</a:t>
            </a:r>
          </a:p>
        </p:txBody>
      </p:sp>
      <p:pic>
        <p:nvPicPr>
          <p:cNvPr id="2" name="Billede 1"/>
          <p:cNvPicPr preferRelativeResize="0">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37" r:id="rId6"/>
    <p:sldLayoutId id="2147483851" r:id="rId7"/>
    <p:sldLayoutId id="2147483850" r:id="rId8"/>
    <p:sldLayoutId id="2147483868" r:id="rId9"/>
    <p:sldLayoutId id="2147483854" r:id="rId10"/>
    <p:sldLayoutId id="2147483867" r:id="rId11"/>
    <p:sldLayoutId id="2147483842" r:id="rId12"/>
    <p:sldLayoutId id="2147483838" r:id="rId13"/>
    <p:sldLayoutId id="2147483849" r:id="rId14"/>
    <p:sldLayoutId id="2147483839" r:id="rId15"/>
    <p:sldLayoutId id="2147483840" r:id="rId16"/>
    <p:sldLayoutId id="2147483844" r:id="rId17"/>
    <p:sldLayoutId id="2147483845" r:id="rId18"/>
    <p:sldLayoutId id="2147483855" r:id="rId19"/>
    <p:sldLayoutId id="2147483857" r:id="rId20"/>
    <p:sldLayoutId id="2147483859" r:id="rId21"/>
    <p:sldLayoutId id="2147483846" r:id="rId22"/>
    <p:sldLayoutId id="2147483856" r:id="rId23"/>
    <p:sldLayoutId id="2147483863" r:id="rId24"/>
    <p:sldLayoutId id="2147483864" r:id="rId25"/>
    <p:sldLayoutId id="2147483865" r:id="rId26"/>
    <p:sldLayoutId id="2147483866" r:id="rId27"/>
    <p:sldLayoutId id="2147483901" r:id="rId28"/>
    <p:sldLayoutId id="2147483902" r:id="rId29"/>
    <p:sldLayoutId id="2147484003" r:id="rId30"/>
    <p:sldLayoutId id="2147484004" r:id="rId31"/>
  </p:sldLayoutIdLst>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a:solidFill>
                  <a:schemeClr val="bg2"/>
                </a:solidFill>
              </a:rPr>
              <a:t>  ▪  www.regionmidtjylland.dk</a:t>
            </a:r>
          </a:p>
        </p:txBody>
      </p:sp>
      <p:pic>
        <p:nvPicPr>
          <p:cNvPr id="2" name="Billede 1"/>
          <p:cNvPicPr preferRelativeResize="0">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102455617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 id="2147484032" r:id="rId27"/>
    <p:sldLayoutId id="2147484033" r:id="rId28"/>
    <p:sldLayoutId id="2147484034" r:id="rId29"/>
    <p:sldLayoutId id="2147484035" r:id="rId30"/>
  </p:sldLayoutIdLst>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5AD6C-CBFE-50A6-2804-4E98D1BEDEAB}"/>
              </a:ext>
            </a:extLst>
          </p:cNvPr>
          <p:cNvSpPr>
            <a:spLocks noGrp="1"/>
          </p:cNvSpPr>
          <p:nvPr>
            <p:ph type="ctrTitle" sz="quarter"/>
          </p:nvPr>
        </p:nvSpPr>
        <p:spPr>
          <a:xfrm>
            <a:off x="1054373" y="2169637"/>
            <a:ext cx="9723797" cy="1440196"/>
          </a:xfrm>
        </p:spPr>
        <p:txBody>
          <a:bodyPr/>
          <a:lstStyle/>
          <a:p>
            <a:r>
              <a:rPr lang="da-DK" sz="5400" dirty="0">
                <a:latin typeface="midtsans" panose="02000503040000020004" pitchFamily="50" charset="0"/>
              </a:rPr>
              <a:t>Low arousal med simulationstræning</a:t>
            </a:r>
            <a:endParaRPr lang="da-DK" dirty="0">
              <a:latin typeface="midtsans" panose="02000503040000020004" pitchFamily="50" charset="0"/>
            </a:endParaRPr>
          </a:p>
        </p:txBody>
      </p:sp>
      <p:sp>
        <p:nvSpPr>
          <p:cNvPr id="4" name="Undertitel 3"/>
          <p:cNvSpPr>
            <a:spLocks noGrp="1"/>
          </p:cNvSpPr>
          <p:nvPr>
            <p:ph type="subTitle" sz="quarter" idx="1"/>
          </p:nvPr>
        </p:nvSpPr>
        <p:spPr>
          <a:xfrm>
            <a:off x="1075928" y="5302002"/>
            <a:ext cx="9723797" cy="468685"/>
          </a:xfrm>
        </p:spPr>
        <p:txBody>
          <a:bodyPr/>
          <a:lstStyle/>
          <a:p>
            <a:r>
              <a:rPr lang="da-DK" sz="2400" dirty="0">
                <a:solidFill>
                  <a:schemeClr val="bg1"/>
                </a:solidFill>
                <a:latin typeface="midtsans" panose="02000503040000020004" pitchFamily="50" charset="0"/>
              </a:rPr>
              <a:t>Workshop - BFA Arbejdsmiljøtræf den 17. september 2024</a:t>
            </a:r>
          </a:p>
        </p:txBody>
      </p:sp>
      <p:pic>
        <p:nvPicPr>
          <p:cNvPr id="5" name="Billede 4">
            <a:extLst>
              <a:ext uri="{FF2B5EF4-FFF2-40B4-BE49-F238E27FC236}">
                <a16:creationId xmlns:a16="http://schemas.microsoft.com/office/drawing/2014/main" id="{0F1E4E98-F6B1-CCC5-67C9-6578FF90B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73" y="3872859"/>
            <a:ext cx="6555382" cy="1079500"/>
          </a:xfrm>
          <a:prstGeom prst="rect">
            <a:avLst/>
          </a:prstGeom>
        </p:spPr>
      </p:pic>
    </p:spTree>
    <p:extLst>
      <p:ext uri="{BB962C8B-B14F-4D97-AF65-F5344CB8AC3E}">
        <p14:creationId xmlns:p14="http://schemas.microsoft.com/office/powerpoint/2010/main" val="220877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313" y="549474"/>
            <a:ext cx="10082625" cy="900000"/>
          </a:xfrm>
        </p:spPr>
        <p:txBody>
          <a:bodyPr/>
          <a:lstStyle/>
          <a:p>
            <a:r>
              <a:rPr lang="da-DK" dirty="0">
                <a:latin typeface="midtsans" panose="02000503040000020004" pitchFamily="50" charset="0"/>
              </a:rPr>
              <a:t>Ikke ny faglig tilgang  - men - indlæringsmetode</a:t>
            </a:r>
          </a:p>
        </p:txBody>
      </p:sp>
      <p:graphicFrame>
        <p:nvGraphicFramePr>
          <p:cNvPr id="4" name="Pladsholder til indhold 3"/>
          <p:cNvGraphicFramePr>
            <a:graphicFrameLocks noGrp="1"/>
          </p:cNvGraphicFramePr>
          <p:nvPr>
            <p:ph idx="1"/>
          </p:nvPr>
        </p:nvGraphicFramePr>
        <p:xfrm>
          <a:off x="720725" y="2159000"/>
          <a:ext cx="10082213"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felt 4"/>
          <p:cNvSpPr txBox="1"/>
          <p:nvPr/>
        </p:nvSpPr>
        <p:spPr>
          <a:xfrm>
            <a:off x="2139925" y="3325503"/>
            <a:ext cx="1872208" cy="369332"/>
          </a:xfrm>
          <a:prstGeom prst="rect">
            <a:avLst/>
          </a:prstGeom>
          <a:noFill/>
        </p:spPr>
        <p:txBody>
          <a:bodyPr wrap="square" rtlCol="0">
            <a:spAutoFit/>
          </a:bodyPr>
          <a:lstStyle/>
          <a:p>
            <a:r>
              <a:rPr lang="da-DK" sz="1800" i="1" dirty="0"/>
              <a:t>Selvagens</a:t>
            </a:r>
          </a:p>
        </p:txBody>
      </p:sp>
      <p:sp>
        <p:nvSpPr>
          <p:cNvPr id="6" name="Tekstfelt 5"/>
          <p:cNvSpPr txBox="1"/>
          <p:nvPr/>
        </p:nvSpPr>
        <p:spPr>
          <a:xfrm>
            <a:off x="384124" y="5544919"/>
            <a:ext cx="3625231" cy="646331"/>
          </a:xfrm>
          <a:prstGeom prst="rect">
            <a:avLst/>
          </a:prstGeom>
          <a:noFill/>
        </p:spPr>
        <p:txBody>
          <a:bodyPr wrap="square" rtlCol="0">
            <a:spAutoFit/>
          </a:bodyPr>
          <a:lstStyle/>
          <a:p>
            <a:r>
              <a:rPr lang="da-DK" sz="1800" i="1" dirty="0"/>
              <a:t>Nedbringe antal af gange hvor SIKK skal aktiveres</a:t>
            </a:r>
          </a:p>
        </p:txBody>
      </p:sp>
      <p:sp>
        <p:nvSpPr>
          <p:cNvPr id="7" name="Tekstfelt 6"/>
          <p:cNvSpPr txBox="1"/>
          <p:nvPr/>
        </p:nvSpPr>
        <p:spPr>
          <a:xfrm>
            <a:off x="6745659" y="2159000"/>
            <a:ext cx="3625231" cy="615553"/>
          </a:xfrm>
          <a:prstGeom prst="rect">
            <a:avLst/>
          </a:prstGeom>
          <a:noFill/>
        </p:spPr>
        <p:txBody>
          <a:bodyPr wrap="square" rtlCol="0">
            <a:spAutoFit/>
          </a:bodyPr>
          <a:lstStyle/>
          <a:p>
            <a:r>
              <a:rPr lang="da-DK" sz="1800" i="1" dirty="0">
                <a:ea typeface="Albany WT J" panose="020B0604020202020204" pitchFamily="34" charset="-128"/>
                <a:cs typeface="Albany WT J" panose="020B0604020202020204" pitchFamily="34" charset="-128"/>
              </a:rPr>
              <a:t>Nedbringe</a:t>
            </a:r>
            <a:r>
              <a:rPr lang="da-DK" sz="1600" i="1" dirty="0">
                <a:ea typeface="Albany WT J" panose="020B0604020202020204" pitchFamily="34" charset="-128"/>
                <a:cs typeface="Albany WT J" panose="020B0604020202020204" pitchFamily="34" charset="-128"/>
              </a:rPr>
              <a:t> antal af gange hvor medarbejderen står i afmagt</a:t>
            </a:r>
          </a:p>
        </p:txBody>
      </p:sp>
      <p:grpSp>
        <p:nvGrpSpPr>
          <p:cNvPr id="8" name="Gruppe 7"/>
          <p:cNvGrpSpPr/>
          <p:nvPr/>
        </p:nvGrpSpPr>
        <p:grpSpPr>
          <a:xfrm rot="20470001">
            <a:off x="4088733" y="4982979"/>
            <a:ext cx="1689174" cy="1664174"/>
            <a:chOff x="3523129" y="1244850"/>
            <a:chExt cx="1689174" cy="1664174"/>
          </a:xfrm>
          <a:solidFill>
            <a:srgbClr val="95816B"/>
          </a:solidFill>
        </p:grpSpPr>
        <p:sp>
          <p:nvSpPr>
            <p:cNvPr id="9" name="Figur 8"/>
            <p:cNvSpPr/>
            <p:nvPr/>
          </p:nvSpPr>
          <p:spPr>
            <a:xfrm>
              <a:off x="3523129" y="1244850"/>
              <a:ext cx="1689174" cy="1664174"/>
            </a:xfrm>
            <a:prstGeom prst="gear6">
              <a:avLst/>
            </a:prstGeom>
            <a:grpFill/>
          </p:spPr>
          <p:style>
            <a:lnRef idx="2">
              <a:schemeClr val="lt1">
                <a:hueOff val="0"/>
                <a:satOff val="0"/>
                <a:lumOff val="0"/>
                <a:alphaOff val="0"/>
              </a:schemeClr>
            </a:lnRef>
            <a:fillRef idx="1">
              <a:schemeClr val="accent2">
                <a:hueOff val="-5159942"/>
                <a:satOff val="4028"/>
                <a:lumOff val="9901"/>
                <a:alphaOff val="0"/>
              </a:schemeClr>
            </a:fillRef>
            <a:effectRef idx="0">
              <a:schemeClr val="accent2">
                <a:hueOff val="-5159942"/>
                <a:satOff val="4028"/>
                <a:lumOff val="9901"/>
                <a:alphaOff val="0"/>
              </a:schemeClr>
            </a:effectRef>
            <a:fontRef idx="minor">
              <a:schemeClr val="lt1"/>
            </a:fontRef>
          </p:style>
        </p:sp>
        <p:sp>
          <p:nvSpPr>
            <p:cNvPr id="10" name="Figur 4"/>
            <p:cNvSpPr txBox="1"/>
            <p:nvPr/>
          </p:nvSpPr>
          <p:spPr>
            <a:xfrm rot="1129999">
              <a:off x="4015890" y="1704767"/>
              <a:ext cx="769893" cy="7796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a:t>SIKK</a:t>
              </a:r>
            </a:p>
          </p:txBody>
        </p:sp>
      </p:grpSp>
      <p:sp>
        <p:nvSpPr>
          <p:cNvPr id="11" name="Figur 10"/>
          <p:cNvSpPr/>
          <p:nvPr/>
        </p:nvSpPr>
        <p:spPr>
          <a:xfrm rot="20760055">
            <a:off x="3593012" y="4684234"/>
            <a:ext cx="2062495" cy="2062495"/>
          </a:xfrm>
          <a:prstGeom prst="leftCircularArrow">
            <a:avLst>
              <a:gd name="adj1" fmla="val 6452"/>
              <a:gd name="adj2" fmla="val 429999"/>
              <a:gd name="adj3" fmla="val 10489124"/>
              <a:gd name="adj4" fmla="val 14837806"/>
              <a:gd name="adj5" fmla="val 7527"/>
            </a:avLst>
          </a:prstGeom>
          <a:solidFill>
            <a:srgbClr val="95816B"/>
          </a:solidFill>
        </p:spPr>
        <p:style>
          <a:lnRef idx="0">
            <a:schemeClr val="lt1">
              <a:hueOff val="0"/>
              <a:satOff val="0"/>
              <a:lumOff val="0"/>
              <a:alphaOff val="0"/>
            </a:schemeClr>
          </a:lnRef>
          <a:fillRef idx="1">
            <a:schemeClr val="accent2">
              <a:hueOff val="-5159942"/>
              <a:satOff val="4028"/>
              <a:lumOff val="9901"/>
              <a:alphaOff val="0"/>
            </a:schemeClr>
          </a:fillRef>
          <a:effectRef idx="0">
            <a:schemeClr val="accent2">
              <a:hueOff val="-5159942"/>
              <a:satOff val="4028"/>
              <a:lumOff val="9901"/>
              <a:alphaOff val="0"/>
            </a:schemeClr>
          </a:effectRef>
          <a:fontRef idx="minor">
            <a:schemeClr val="lt1"/>
          </a:fontRef>
        </p:style>
      </p:sp>
      <p:sp>
        <p:nvSpPr>
          <p:cNvPr id="12" name="Tekstfelt 11"/>
          <p:cNvSpPr txBox="1"/>
          <p:nvPr/>
        </p:nvSpPr>
        <p:spPr>
          <a:xfrm>
            <a:off x="8185819" y="3928903"/>
            <a:ext cx="3625231" cy="369332"/>
          </a:xfrm>
          <a:prstGeom prst="rect">
            <a:avLst/>
          </a:prstGeom>
          <a:noFill/>
        </p:spPr>
        <p:txBody>
          <a:bodyPr wrap="square" rtlCol="0">
            <a:spAutoFit/>
          </a:bodyPr>
          <a:lstStyle/>
          <a:p>
            <a:r>
              <a:rPr lang="da-DK" sz="1800" i="1" dirty="0">
                <a:ea typeface="Albany WT J" panose="020B0604020202020204" pitchFamily="34" charset="-128"/>
                <a:cs typeface="Albany WT J" panose="020B0604020202020204" pitchFamily="34" charset="-128"/>
              </a:rPr>
              <a:t>Større fortrolighed</a:t>
            </a:r>
            <a:endParaRPr lang="da-DK" sz="1600" i="1" dirty="0">
              <a:ea typeface="Albany WT J" panose="020B0604020202020204" pitchFamily="34" charset="-128"/>
              <a:cs typeface="Albany WT J" panose="020B0604020202020204" pitchFamily="34" charset="-128"/>
            </a:endParaRPr>
          </a:p>
        </p:txBody>
      </p:sp>
    </p:spTree>
    <p:extLst>
      <p:ext uri="{BB962C8B-B14F-4D97-AF65-F5344CB8AC3E}">
        <p14:creationId xmlns:p14="http://schemas.microsoft.com/office/powerpoint/2010/main" val="208801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4397" y="25275"/>
            <a:ext cx="9461662" cy="6753973"/>
          </a:xfrm>
        </p:spPr>
      </p:pic>
      <p:pic>
        <p:nvPicPr>
          <p:cNvPr id="5" name="Picture 2" descr="Region Midtjyllands logo på engelsk: Central Denmark Reg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8489" y="57225"/>
            <a:ext cx="954280" cy="46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6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7EDA9-DC73-FC1B-25F8-589ABEE78EB2}"/>
              </a:ext>
            </a:extLst>
          </p:cNvPr>
          <p:cNvSpPr>
            <a:spLocks noGrp="1"/>
          </p:cNvSpPr>
          <p:nvPr>
            <p:ph type="title"/>
          </p:nvPr>
        </p:nvSpPr>
        <p:spPr>
          <a:xfrm>
            <a:off x="720188" y="1188000"/>
            <a:ext cx="5881455" cy="1161674"/>
          </a:xfrm>
        </p:spPr>
        <p:txBody>
          <a:bodyPr/>
          <a:lstStyle/>
          <a:p>
            <a:r>
              <a:rPr lang="da-DK" dirty="0">
                <a:latin typeface="midtsans" panose="02000503040000020004" pitchFamily="50" charset="0"/>
              </a:rPr>
              <a:t>Data - magtanvendelser</a:t>
            </a:r>
          </a:p>
        </p:txBody>
      </p:sp>
      <p:sp>
        <p:nvSpPr>
          <p:cNvPr id="3" name="Pladsholder til indhold 2">
            <a:extLst>
              <a:ext uri="{FF2B5EF4-FFF2-40B4-BE49-F238E27FC236}">
                <a16:creationId xmlns:a16="http://schemas.microsoft.com/office/drawing/2014/main" id="{6C7D58DF-3640-D34A-EEDC-0C1F4084DD5A}"/>
              </a:ext>
            </a:extLst>
          </p:cNvPr>
          <p:cNvSpPr>
            <a:spLocks noGrp="1"/>
          </p:cNvSpPr>
          <p:nvPr>
            <p:ph idx="1"/>
          </p:nvPr>
        </p:nvSpPr>
        <p:spPr/>
        <p:txBody>
          <a:bodyPr/>
          <a:lstStyle/>
          <a:p>
            <a:r>
              <a:rPr lang="da-DK" dirty="0"/>
              <a:t>2022: 300 </a:t>
            </a:r>
            <a:r>
              <a:rPr lang="da-DK" dirty="0" err="1"/>
              <a:t>stk</a:t>
            </a:r>
            <a:endParaRPr lang="da-DK" dirty="0"/>
          </a:p>
          <a:p>
            <a:r>
              <a:rPr lang="da-DK" dirty="0"/>
              <a:t>2023: 225 </a:t>
            </a:r>
            <a:r>
              <a:rPr lang="da-DK" dirty="0" err="1"/>
              <a:t>stk</a:t>
            </a:r>
            <a:endParaRPr lang="da-DK" dirty="0"/>
          </a:p>
          <a:p>
            <a:endParaRPr lang="da-DK" dirty="0"/>
          </a:p>
          <a:p>
            <a:r>
              <a:rPr lang="da-DK" dirty="0"/>
              <a:t>25 % fald</a:t>
            </a:r>
          </a:p>
        </p:txBody>
      </p:sp>
      <p:pic>
        <p:nvPicPr>
          <p:cNvPr id="5" name="Billede 4">
            <a:extLst>
              <a:ext uri="{FF2B5EF4-FFF2-40B4-BE49-F238E27FC236}">
                <a16:creationId xmlns:a16="http://schemas.microsoft.com/office/drawing/2014/main" id="{D6FA80A4-120B-B9CF-341D-981FA194C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0" t="11378" b="13040"/>
          <a:stretch/>
        </p:blipFill>
        <p:spPr>
          <a:xfrm>
            <a:off x="6889675" y="1223802"/>
            <a:ext cx="5003214" cy="5184577"/>
          </a:xfrm>
          <a:prstGeom prst="rect">
            <a:avLst/>
          </a:prstGeom>
        </p:spPr>
      </p:pic>
    </p:spTree>
    <p:extLst>
      <p:ext uri="{BB962C8B-B14F-4D97-AF65-F5344CB8AC3E}">
        <p14:creationId xmlns:p14="http://schemas.microsoft.com/office/powerpoint/2010/main" val="404424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7EDA9-DC73-FC1B-25F8-589ABEE78EB2}"/>
              </a:ext>
            </a:extLst>
          </p:cNvPr>
          <p:cNvSpPr>
            <a:spLocks noGrp="1"/>
          </p:cNvSpPr>
          <p:nvPr>
            <p:ph type="title"/>
          </p:nvPr>
        </p:nvSpPr>
        <p:spPr>
          <a:xfrm>
            <a:off x="720728" y="261442"/>
            <a:ext cx="10082625" cy="1008112"/>
          </a:xfrm>
        </p:spPr>
        <p:txBody>
          <a:bodyPr/>
          <a:lstStyle/>
          <a:p>
            <a:r>
              <a:rPr lang="da-DK" sz="3200" b="1" i="0" u="none" strike="noStrike" dirty="0">
                <a:solidFill>
                  <a:srgbClr val="000000"/>
                </a:solidFill>
                <a:effectLst/>
                <a:latin typeface="midtsans" panose="02000503040000020004" pitchFamily="50" charset="0"/>
              </a:rPr>
              <a:t>Simulationstræning </a:t>
            </a:r>
            <a:br>
              <a:rPr lang="da-DK" sz="3600" b="1" i="0" u="none" strike="noStrike" dirty="0">
                <a:solidFill>
                  <a:srgbClr val="000000"/>
                </a:solidFill>
                <a:effectLst/>
                <a:latin typeface="Calibri" panose="020F0502020204030204" pitchFamily="34" charset="0"/>
              </a:rPr>
            </a:br>
            <a:r>
              <a:rPr lang="da-DK" dirty="0">
                <a:latin typeface="midtsans" panose="02000503040000020004" pitchFamily="50" charset="0"/>
              </a:rPr>
              <a:t>Data – afdelingsopdelt </a:t>
            </a:r>
          </a:p>
        </p:txBody>
      </p:sp>
      <p:graphicFrame>
        <p:nvGraphicFramePr>
          <p:cNvPr id="5" name="Pladsholder til indhold 4">
            <a:extLst>
              <a:ext uri="{FF2B5EF4-FFF2-40B4-BE49-F238E27FC236}">
                <a16:creationId xmlns:a16="http://schemas.microsoft.com/office/drawing/2014/main" id="{F3BBA0FB-9E12-7882-1B70-8E94125F3A3E}"/>
              </a:ext>
            </a:extLst>
          </p:cNvPr>
          <p:cNvGraphicFramePr>
            <a:graphicFrameLocks noGrp="1"/>
          </p:cNvGraphicFramePr>
          <p:nvPr>
            <p:ph idx="1"/>
            <p:extLst>
              <p:ext uri="{D42A27DB-BD31-4B8C-83A1-F6EECF244321}">
                <p14:modId xmlns:p14="http://schemas.microsoft.com/office/powerpoint/2010/main" val="306407432"/>
              </p:ext>
            </p:extLst>
          </p:nvPr>
        </p:nvGraphicFramePr>
        <p:xfrm>
          <a:off x="408955" y="1413570"/>
          <a:ext cx="11449269" cy="5132738"/>
        </p:xfrm>
        <a:graphic>
          <a:graphicData uri="http://schemas.openxmlformats.org/drawingml/2006/table">
            <a:tbl>
              <a:tblPr/>
              <a:tblGrid>
                <a:gridCol w="1246417">
                  <a:extLst>
                    <a:ext uri="{9D8B030D-6E8A-4147-A177-3AD203B41FA5}">
                      <a16:colId xmlns:a16="http://schemas.microsoft.com/office/drawing/2014/main" val="4281539907"/>
                    </a:ext>
                  </a:extLst>
                </a:gridCol>
                <a:gridCol w="694569">
                  <a:extLst>
                    <a:ext uri="{9D8B030D-6E8A-4147-A177-3AD203B41FA5}">
                      <a16:colId xmlns:a16="http://schemas.microsoft.com/office/drawing/2014/main" val="102294020"/>
                    </a:ext>
                  </a:extLst>
                </a:gridCol>
                <a:gridCol w="675538">
                  <a:extLst>
                    <a:ext uri="{9D8B030D-6E8A-4147-A177-3AD203B41FA5}">
                      <a16:colId xmlns:a16="http://schemas.microsoft.com/office/drawing/2014/main" val="2467838460"/>
                    </a:ext>
                  </a:extLst>
                </a:gridCol>
                <a:gridCol w="608936">
                  <a:extLst>
                    <a:ext uri="{9D8B030D-6E8A-4147-A177-3AD203B41FA5}">
                      <a16:colId xmlns:a16="http://schemas.microsoft.com/office/drawing/2014/main" val="2404148950"/>
                    </a:ext>
                  </a:extLst>
                </a:gridCol>
                <a:gridCol w="608936">
                  <a:extLst>
                    <a:ext uri="{9D8B030D-6E8A-4147-A177-3AD203B41FA5}">
                      <a16:colId xmlns:a16="http://schemas.microsoft.com/office/drawing/2014/main" val="1031281462"/>
                    </a:ext>
                  </a:extLst>
                </a:gridCol>
                <a:gridCol w="608936">
                  <a:extLst>
                    <a:ext uri="{9D8B030D-6E8A-4147-A177-3AD203B41FA5}">
                      <a16:colId xmlns:a16="http://schemas.microsoft.com/office/drawing/2014/main" val="1549433999"/>
                    </a:ext>
                  </a:extLst>
                </a:gridCol>
                <a:gridCol w="608936">
                  <a:extLst>
                    <a:ext uri="{9D8B030D-6E8A-4147-A177-3AD203B41FA5}">
                      <a16:colId xmlns:a16="http://schemas.microsoft.com/office/drawing/2014/main" val="2544060502"/>
                    </a:ext>
                  </a:extLst>
                </a:gridCol>
                <a:gridCol w="608936">
                  <a:extLst>
                    <a:ext uri="{9D8B030D-6E8A-4147-A177-3AD203B41FA5}">
                      <a16:colId xmlns:a16="http://schemas.microsoft.com/office/drawing/2014/main" val="2235038938"/>
                    </a:ext>
                  </a:extLst>
                </a:gridCol>
                <a:gridCol w="608936">
                  <a:extLst>
                    <a:ext uri="{9D8B030D-6E8A-4147-A177-3AD203B41FA5}">
                      <a16:colId xmlns:a16="http://schemas.microsoft.com/office/drawing/2014/main" val="4113484653"/>
                    </a:ext>
                  </a:extLst>
                </a:gridCol>
                <a:gridCol w="849975">
                  <a:extLst>
                    <a:ext uri="{9D8B030D-6E8A-4147-A177-3AD203B41FA5}">
                      <a16:colId xmlns:a16="http://schemas.microsoft.com/office/drawing/2014/main" val="993498920"/>
                    </a:ext>
                  </a:extLst>
                </a:gridCol>
                <a:gridCol w="608936">
                  <a:extLst>
                    <a:ext uri="{9D8B030D-6E8A-4147-A177-3AD203B41FA5}">
                      <a16:colId xmlns:a16="http://schemas.microsoft.com/office/drawing/2014/main" val="3148085448"/>
                    </a:ext>
                  </a:extLst>
                </a:gridCol>
                <a:gridCol w="608936">
                  <a:extLst>
                    <a:ext uri="{9D8B030D-6E8A-4147-A177-3AD203B41FA5}">
                      <a16:colId xmlns:a16="http://schemas.microsoft.com/office/drawing/2014/main" val="4245250353"/>
                    </a:ext>
                  </a:extLst>
                </a:gridCol>
                <a:gridCol w="608936">
                  <a:extLst>
                    <a:ext uri="{9D8B030D-6E8A-4147-A177-3AD203B41FA5}">
                      <a16:colId xmlns:a16="http://schemas.microsoft.com/office/drawing/2014/main" val="957103677"/>
                    </a:ext>
                  </a:extLst>
                </a:gridCol>
                <a:gridCol w="608936">
                  <a:extLst>
                    <a:ext uri="{9D8B030D-6E8A-4147-A177-3AD203B41FA5}">
                      <a16:colId xmlns:a16="http://schemas.microsoft.com/office/drawing/2014/main" val="1198126187"/>
                    </a:ext>
                  </a:extLst>
                </a:gridCol>
                <a:gridCol w="675538">
                  <a:extLst>
                    <a:ext uri="{9D8B030D-6E8A-4147-A177-3AD203B41FA5}">
                      <a16:colId xmlns:a16="http://schemas.microsoft.com/office/drawing/2014/main" val="2048013796"/>
                    </a:ext>
                  </a:extLst>
                </a:gridCol>
                <a:gridCol w="608936">
                  <a:extLst>
                    <a:ext uri="{9D8B030D-6E8A-4147-A177-3AD203B41FA5}">
                      <a16:colId xmlns:a16="http://schemas.microsoft.com/office/drawing/2014/main" val="2728573006"/>
                    </a:ext>
                  </a:extLst>
                </a:gridCol>
                <a:gridCol w="608936">
                  <a:extLst>
                    <a:ext uri="{9D8B030D-6E8A-4147-A177-3AD203B41FA5}">
                      <a16:colId xmlns:a16="http://schemas.microsoft.com/office/drawing/2014/main" val="1685037663"/>
                    </a:ext>
                  </a:extLst>
                </a:gridCol>
              </a:tblGrid>
              <a:tr h="270920">
                <a:tc>
                  <a:txBody>
                    <a:bodyPr/>
                    <a:lstStyle/>
                    <a:p>
                      <a:pPr algn="l" fontAlgn="b"/>
                      <a:endParaRPr lang="da-DK" sz="1400" b="1" i="0" u="none" strike="noStrike" dirty="0">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gridSpan="3">
                  <a:txBody>
                    <a:bodyPr/>
                    <a:lstStyle/>
                    <a:p>
                      <a:pPr algn="l" fontAlgn="b"/>
                      <a:r>
                        <a:rPr lang="da-DK" sz="1400" b="0" i="0" u="none" strike="noStrike" dirty="0">
                          <a:solidFill>
                            <a:srgbClr val="000000"/>
                          </a:solidFill>
                          <a:effectLst/>
                          <a:latin typeface="Calibri" panose="020F0502020204030204" pitchFamily="34" charset="0"/>
                        </a:rPr>
                        <a:t>Hvor Kursusmåned er med </a:t>
                      </a:r>
                      <a:r>
                        <a:rPr lang="da-DK" sz="1400" b="1" i="0" u="none" strike="noStrike" dirty="0">
                          <a:solidFill>
                            <a:srgbClr val="FF0000"/>
                          </a:solidFill>
                          <a:effectLst/>
                          <a:latin typeface="Calibri" panose="020F0502020204030204" pitchFamily="34" charset="0"/>
                        </a:rPr>
                        <a:t>rødt</a:t>
                      </a:r>
                      <a:endParaRPr lang="da-DK" sz="1400" b="0" i="0" u="none" strike="noStrike" dirty="0">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hMerge="1">
                  <a:txBody>
                    <a:bodyPr/>
                    <a:lstStyle/>
                    <a:p>
                      <a:endParaRPr lang="da-DK"/>
                    </a:p>
                  </a:txBody>
                  <a:tcPr/>
                </a:tc>
                <a:tc hMerge="1">
                  <a:txBody>
                    <a:bodyPr/>
                    <a:lstStyle/>
                    <a:p>
                      <a:endParaRPr lang="da-DK"/>
                    </a:p>
                  </a:txBody>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a:noFill/>
                    </a:lnB>
                  </a:tcPr>
                </a:tc>
                <a:tc gridSpan="2">
                  <a:txBody>
                    <a:bodyPr/>
                    <a:lstStyle/>
                    <a:p>
                      <a:pPr algn="l" fontAlgn="b"/>
                      <a:r>
                        <a:rPr lang="da-DK" sz="1000" b="0" i="0" u="none" strike="noStrike">
                          <a:solidFill>
                            <a:srgbClr val="000000"/>
                          </a:solidFill>
                          <a:effectLst/>
                          <a:latin typeface="Calibri" panose="020F0502020204030204" pitchFamily="34" charset="0"/>
                        </a:rPr>
                        <a:t>Årlig SAMLET</a:t>
                      </a: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da-DK"/>
                    </a:p>
                  </a:txBody>
                  <a:tcPr/>
                </a:tc>
                <a:extLst>
                  <a:ext uri="{0D108BD9-81ED-4DB2-BD59-A6C34878D82A}">
                    <a16:rowId xmlns:a16="http://schemas.microsoft.com/office/drawing/2014/main" val="1390081197"/>
                  </a:ext>
                </a:extLst>
              </a:tr>
              <a:tr h="270920">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2022</a:t>
                      </a: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dirty="0">
                          <a:solidFill>
                            <a:srgbClr val="000000"/>
                          </a:solidFill>
                          <a:effectLst/>
                          <a:latin typeface="Calibri" panose="020F0502020204030204" pitchFamily="34" charset="0"/>
                        </a:rPr>
                        <a:t>2023</a:t>
                      </a: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dirty="0">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000" b="1" i="0" u="none" strike="noStrike">
                          <a:solidFill>
                            <a:srgbClr val="000000"/>
                          </a:solidFill>
                          <a:effectLst/>
                          <a:latin typeface="Calibri" panose="020F0502020204030204" pitchFamily="34" charset="0"/>
                        </a:rPr>
                        <a:t>Sommerferie</a:t>
                      </a: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a-DK" sz="1000" b="0" i="0" u="none" strike="noStrike">
                        <a:solidFill>
                          <a:srgbClr val="000000"/>
                        </a:solidFill>
                        <a:effectLst/>
                        <a:latin typeface="Calibri" panose="020F0502020204030204" pitchFamily="34" charset="0"/>
                      </a:endParaRPr>
                    </a:p>
                  </a:txBody>
                  <a:tcPr marL="8383" marR="8383" marT="838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2022</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2023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721112"/>
                  </a:ext>
                </a:extLst>
              </a:tr>
              <a:tr h="270920">
                <a:tc>
                  <a:txBody>
                    <a:bodyPr/>
                    <a:lstStyle/>
                    <a:p>
                      <a:pPr algn="l" fontAlgn="ctr"/>
                      <a:r>
                        <a:rPr lang="da-DK" sz="900" b="1" i="0" u="none" strike="noStrike">
                          <a:solidFill>
                            <a:srgbClr val="000000"/>
                          </a:solidFill>
                          <a:effectLst/>
                          <a:latin typeface="Verdana" panose="020B0604030504040204" pitchFamily="34" charset="0"/>
                        </a:rPr>
                        <a:t>Ulfborghus</a:t>
                      </a:r>
                      <a:r>
                        <a:rPr lang="da-DK" sz="900" b="0" i="0" u="none" strike="noStrike">
                          <a:solidFill>
                            <a:srgbClr val="000000"/>
                          </a:solidFill>
                          <a:effectLst/>
                          <a:latin typeface="Verdana" panose="020B0604030504040204" pitchFamily="34" charset="0"/>
                        </a:rPr>
                        <a:t>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November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December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Januar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400" b="1" i="0" u="none" strike="noStrike" dirty="0">
                          <a:solidFill>
                            <a:srgbClr val="FF0000"/>
                          </a:solidFill>
                          <a:effectLst/>
                          <a:latin typeface="Calibri" panose="020F0502020204030204" pitchFamily="34" charset="0"/>
                        </a:rPr>
                        <a:t>Februar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Marts</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April</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Maj</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991599380"/>
                  </a:ext>
                </a:extLst>
              </a:tr>
              <a:tr h="270920">
                <a:tc>
                  <a:txBody>
                    <a:bodyPr/>
                    <a:lstStyle/>
                    <a:p>
                      <a:pPr algn="r" fontAlgn="ctr"/>
                      <a:r>
                        <a:rPr lang="da-DK" sz="900" b="0" i="0" u="none" strike="noStrike">
                          <a:solidFill>
                            <a:srgbClr val="000000"/>
                          </a:solidFill>
                          <a:effectLst/>
                          <a:latin typeface="Verdana" panose="020B0604030504040204" pitchFamily="34" charset="0"/>
                        </a:rPr>
                        <a:t>Magt</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19</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20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18</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9</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121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da-DK" sz="1000" b="0" i="0" u="none" strike="noStrike">
                          <a:solidFill>
                            <a:srgbClr val="000000"/>
                          </a:solidFill>
                          <a:effectLst/>
                          <a:latin typeface="Calibri" panose="020F0502020204030204" pitchFamily="34" charset="0"/>
                        </a:rPr>
                        <a:t>87</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8416188"/>
                  </a:ext>
                </a:extLst>
              </a:tr>
              <a:tr h="506055">
                <a:tc>
                  <a:txBody>
                    <a:bodyPr/>
                    <a:lstStyle/>
                    <a:p>
                      <a:pPr algn="l" fontAlgn="ctr"/>
                      <a:r>
                        <a:rPr lang="da-DK" sz="900" b="1" i="0" u="none" strike="noStrike">
                          <a:solidFill>
                            <a:srgbClr val="000000"/>
                          </a:solidFill>
                          <a:effectLst/>
                          <a:latin typeface="Verdana" panose="020B0604030504040204" pitchFamily="34" charset="0"/>
                        </a:rPr>
                        <a:t>Granbo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Marts</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April</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200" b="1" i="0" u="none" strike="noStrike" dirty="0">
                          <a:solidFill>
                            <a:srgbClr val="FF0000"/>
                          </a:solidFill>
                          <a:effectLst/>
                          <a:latin typeface="Calibri" panose="020F0502020204030204" pitchFamily="34" charset="0"/>
                        </a:rPr>
                        <a:t>Maj</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August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September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Oktober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67573887"/>
                  </a:ext>
                </a:extLst>
              </a:tr>
              <a:tr h="270920">
                <a:tc>
                  <a:txBody>
                    <a:bodyPr/>
                    <a:lstStyle/>
                    <a:p>
                      <a:pPr algn="r" fontAlgn="ctr"/>
                      <a:r>
                        <a:rPr lang="da-DK" sz="900" b="0" i="0" u="none" strike="noStrike">
                          <a:solidFill>
                            <a:srgbClr val="000000"/>
                          </a:solidFill>
                          <a:effectLst/>
                          <a:latin typeface="Verdana" panose="020B0604030504040204" pitchFamily="34" charset="0"/>
                        </a:rPr>
                        <a:t>Magt</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73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a-DK" sz="1000" b="0" i="0" u="none" strike="noStrike">
                          <a:solidFill>
                            <a:srgbClr val="000000"/>
                          </a:solidFill>
                          <a:effectLst/>
                          <a:latin typeface="Calibri" panose="020F0502020204030204" pitchFamily="34" charset="0"/>
                        </a:rPr>
                        <a:t>25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2723962"/>
                  </a:ext>
                </a:extLst>
              </a:tr>
              <a:tr h="506055">
                <a:tc>
                  <a:txBody>
                    <a:bodyPr/>
                    <a:lstStyle/>
                    <a:p>
                      <a:pPr algn="l" fontAlgn="ctr"/>
                      <a:r>
                        <a:rPr lang="da-DK" sz="900" b="1" i="0" u="none" strike="noStrike">
                          <a:solidFill>
                            <a:srgbClr val="000000"/>
                          </a:solidFill>
                          <a:effectLst/>
                          <a:latin typeface="Verdana" panose="020B0604030504040204" pitchFamily="34" charset="0"/>
                        </a:rPr>
                        <a:t>Hamarhus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Marts</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April</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400" b="1" i="0" u="none" strike="noStrike" dirty="0">
                          <a:solidFill>
                            <a:srgbClr val="FF0000"/>
                          </a:solidFill>
                          <a:effectLst/>
                          <a:latin typeface="Calibri" panose="020F0502020204030204" pitchFamily="34" charset="0"/>
                        </a:rPr>
                        <a:t>Maj</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August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September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Oktober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16519807"/>
                  </a:ext>
                </a:extLst>
              </a:tr>
              <a:tr h="270920">
                <a:tc>
                  <a:txBody>
                    <a:bodyPr/>
                    <a:lstStyle/>
                    <a:p>
                      <a:pPr algn="r" fontAlgn="ctr"/>
                      <a:r>
                        <a:rPr lang="da-DK" sz="900" b="0" i="0" u="none" strike="noStrike">
                          <a:solidFill>
                            <a:srgbClr val="000000"/>
                          </a:solidFill>
                          <a:effectLst/>
                          <a:latin typeface="Verdana" panose="020B0604030504040204" pitchFamily="34" charset="0"/>
                        </a:rPr>
                        <a:t>Magt</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2</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18</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da-DK" sz="1000" b="0" i="0" u="none" strike="noStrike">
                          <a:solidFill>
                            <a:srgbClr val="000000"/>
                          </a:solidFill>
                          <a:effectLst/>
                          <a:latin typeface="Calibri" panose="020F0502020204030204" pitchFamily="34" charset="0"/>
                        </a:rPr>
                        <a:t>15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885971627"/>
                  </a:ext>
                </a:extLst>
              </a:tr>
              <a:tr h="506055">
                <a:tc>
                  <a:txBody>
                    <a:bodyPr/>
                    <a:lstStyle/>
                    <a:p>
                      <a:pPr algn="l" fontAlgn="ctr"/>
                      <a:r>
                        <a:rPr lang="da-DK" sz="900" b="1" i="0" u="none" strike="noStrike">
                          <a:solidFill>
                            <a:srgbClr val="000000"/>
                          </a:solidFill>
                          <a:effectLst/>
                          <a:latin typeface="Verdana" panose="020B0604030504040204" pitchFamily="34" charset="0"/>
                        </a:rPr>
                        <a:t>Hald Ege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Maj</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August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1" i="0" u="none" strike="noStrike" dirty="0">
                          <a:solidFill>
                            <a:srgbClr val="FF0000"/>
                          </a:solidFill>
                          <a:effectLst/>
                          <a:latin typeface="Calibri" panose="020F0502020204030204" pitchFamily="34" charset="0"/>
                        </a:rPr>
                        <a:t>September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Oktober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November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December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13245396"/>
                  </a:ext>
                </a:extLst>
              </a:tr>
              <a:tr h="270920">
                <a:tc>
                  <a:txBody>
                    <a:bodyPr/>
                    <a:lstStyle/>
                    <a:p>
                      <a:pPr algn="r" fontAlgn="ctr"/>
                      <a:r>
                        <a:rPr lang="da-DK" sz="900" b="0" i="0" u="none" strike="noStrike">
                          <a:solidFill>
                            <a:srgbClr val="000000"/>
                          </a:solidFill>
                          <a:effectLst/>
                          <a:latin typeface="Verdana" panose="020B0604030504040204" pitchFamily="34" charset="0"/>
                        </a:rPr>
                        <a:t>Magt</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da-DK" sz="1000" b="1" i="0" u="none" strike="noStrike">
                          <a:solidFill>
                            <a:srgbClr val="000000"/>
                          </a:solidFill>
                          <a:effectLst/>
                          <a:latin typeface="Calibri" panose="020F0502020204030204" pitchFamily="34" charset="0"/>
                        </a:rPr>
                        <a:t>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20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a-DK" sz="1000" b="0" i="0" u="none" strike="noStrike">
                          <a:solidFill>
                            <a:srgbClr val="000000"/>
                          </a:solidFill>
                          <a:effectLst/>
                          <a:latin typeface="Calibri" panose="020F0502020204030204" pitchFamily="34" charset="0"/>
                        </a:rPr>
                        <a:t>24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35547735"/>
                  </a:ext>
                </a:extLst>
              </a:tr>
              <a:tr h="506055">
                <a:tc>
                  <a:txBody>
                    <a:bodyPr/>
                    <a:lstStyle/>
                    <a:p>
                      <a:pPr algn="l" fontAlgn="ctr"/>
                      <a:r>
                        <a:rPr lang="da-DK" sz="900" b="1" i="0" u="none" strike="noStrike">
                          <a:solidFill>
                            <a:srgbClr val="000000"/>
                          </a:solidFill>
                          <a:effectLst/>
                          <a:latin typeface="Verdana" panose="020B0604030504040204" pitchFamily="34" charset="0"/>
                        </a:rPr>
                        <a:t>Møllebækken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August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September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Oktober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1" i="0" u="none" strike="noStrike">
                          <a:solidFill>
                            <a:srgbClr val="FF0000"/>
                          </a:solidFill>
                          <a:effectLst/>
                          <a:latin typeface="Calibri" panose="020F0502020204030204" pitchFamily="34" charset="0"/>
                        </a:rPr>
                        <a:t>November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December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40461364"/>
                  </a:ext>
                </a:extLst>
              </a:tr>
              <a:tr h="270920">
                <a:tc>
                  <a:txBody>
                    <a:bodyPr/>
                    <a:lstStyle/>
                    <a:p>
                      <a:pPr algn="r" fontAlgn="ctr"/>
                      <a:r>
                        <a:rPr lang="da-DK" sz="900" b="0" i="0" u="none" strike="noStrike">
                          <a:solidFill>
                            <a:srgbClr val="000000"/>
                          </a:solidFill>
                          <a:effectLst/>
                          <a:latin typeface="Verdana" panose="020B0604030504040204" pitchFamily="34" charset="0"/>
                        </a:rPr>
                        <a:t>Magt</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15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da-DK" sz="1000" b="0" i="0" u="none" strike="noStrike">
                          <a:solidFill>
                            <a:srgbClr val="000000"/>
                          </a:solidFill>
                          <a:effectLst/>
                          <a:latin typeface="Calibri" panose="020F0502020204030204" pitchFamily="34" charset="0"/>
                        </a:rPr>
                        <a:t>12</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1"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r" fontAlgn="b"/>
                      <a:r>
                        <a:rPr lang="da-DK" sz="1000" b="0" i="0" u="none" strike="noStrike">
                          <a:solidFill>
                            <a:srgbClr val="000000"/>
                          </a:solidFill>
                          <a:effectLst/>
                          <a:latin typeface="Calibri" panose="020F0502020204030204" pitchFamily="34" charset="0"/>
                        </a:rPr>
                        <a:t>32</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da-DK" sz="1000" b="0" i="0" u="none" strike="noStrike">
                          <a:solidFill>
                            <a:srgbClr val="000000"/>
                          </a:solidFill>
                          <a:effectLst/>
                          <a:latin typeface="Calibri" panose="020F0502020204030204" pitchFamily="34" charset="0"/>
                        </a:rPr>
                        <a:t>45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624797149"/>
                  </a:ext>
                </a:extLst>
              </a:tr>
              <a:tr h="506055">
                <a:tc>
                  <a:txBody>
                    <a:bodyPr/>
                    <a:lstStyle/>
                    <a:p>
                      <a:pPr algn="l" fontAlgn="ctr"/>
                      <a:r>
                        <a:rPr lang="da-DK" sz="900" b="1" i="0" u="none" strike="noStrike">
                          <a:solidFill>
                            <a:srgbClr val="000000"/>
                          </a:solidFill>
                          <a:effectLst/>
                          <a:latin typeface="Verdana" panose="020B0604030504040204" pitchFamily="34" charset="0"/>
                        </a:rPr>
                        <a:t>Fogedvænget </a:t>
                      </a:r>
                    </a:p>
                  </a:txBody>
                  <a:tcPr marL="8383" marR="8383" marT="8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Juni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Juli</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da-DK" sz="1000" b="0" i="0" u="none" strike="noStrike">
                          <a:solidFill>
                            <a:srgbClr val="000000"/>
                          </a:solidFill>
                          <a:effectLst/>
                          <a:latin typeface="Calibri" panose="020F0502020204030204" pitchFamily="34" charset="0"/>
                        </a:rPr>
                        <a:t>August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September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Oktober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1" i="0" u="none" strike="noStrike">
                          <a:solidFill>
                            <a:srgbClr val="FF0000"/>
                          </a:solidFill>
                          <a:effectLst/>
                          <a:latin typeface="Calibri" panose="020F0502020204030204" pitchFamily="34" charset="0"/>
                        </a:rPr>
                        <a:t>November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December</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91971953"/>
                  </a:ext>
                </a:extLst>
              </a:tr>
              <a:tr h="270920">
                <a:tc>
                  <a:txBody>
                    <a:bodyPr/>
                    <a:lstStyle/>
                    <a:p>
                      <a:pPr algn="r" fontAlgn="b"/>
                      <a:r>
                        <a:rPr lang="da-DK" sz="1000" b="0" i="0" u="none" strike="noStrike">
                          <a:solidFill>
                            <a:srgbClr val="000000"/>
                          </a:solidFill>
                          <a:effectLst/>
                          <a:latin typeface="Calibri" panose="020F0502020204030204" pitchFamily="34" charset="0"/>
                        </a:rPr>
                        <a:t>Magt</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000" b="0" i="0" u="none" strike="noStrike">
                          <a:solidFill>
                            <a:srgbClr val="000000"/>
                          </a:solidFill>
                          <a:effectLst/>
                          <a:latin typeface="Calibri" panose="020F0502020204030204" pitchFamily="34" charset="0"/>
                        </a:rPr>
                        <a:t> </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0</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b"/>
                      <a:r>
                        <a:rPr lang="da-DK" sz="1000" b="0"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4</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3</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1</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1" i="0" u="none" strike="noStrike">
                          <a:solidFill>
                            <a:srgbClr val="000000"/>
                          </a:solidFill>
                          <a:effectLst/>
                          <a:latin typeface="Calibri" panose="020F0502020204030204" pitchFamily="34" charset="0"/>
                        </a:rPr>
                        <a:t>5</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000" b="0" i="0" u="none" strike="noStrike">
                          <a:solidFill>
                            <a:srgbClr val="000000"/>
                          </a:solidFill>
                          <a:effectLst/>
                          <a:latin typeface="Calibri" panose="020F0502020204030204" pitchFamily="34" charset="0"/>
                        </a:rPr>
                        <a:t>16</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a-DK" sz="1000" b="0" i="0" u="none" strike="noStrike" dirty="0">
                          <a:solidFill>
                            <a:srgbClr val="000000"/>
                          </a:solidFill>
                          <a:effectLst/>
                          <a:latin typeface="Calibri" panose="020F0502020204030204" pitchFamily="34" charset="0"/>
                        </a:rPr>
                        <a:t>28</a:t>
                      </a:r>
                    </a:p>
                  </a:txBody>
                  <a:tcPr marL="8383" marR="8383" marT="8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97240846"/>
                  </a:ext>
                </a:extLst>
              </a:tr>
            </a:tbl>
          </a:graphicData>
        </a:graphic>
      </p:graphicFrame>
    </p:spTree>
    <p:extLst>
      <p:ext uri="{BB962C8B-B14F-4D97-AF65-F5344CB8AC3E}">
        <p14:creationId xmlns:p14="http://schemas.microsoft.com/office/powerpoint/2010/main" val="266922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1C26FEA-2E34-8FF1-30BE-7349C6095D12}"/>
              </a:ext>
            </a:extLst>
          </p:cNvPr>
          <p:cNvPicPr>
            <a:picLocks noChangeAspect="1"/>
          </p:cNvPicPr>
          <p:nvPr/>
        </p:nvPicPr>
        <p:blipFill>
          <a:blip r:embed="rId3"/>
          <a:stretch>
            <a:fillRect/>
          </a:stretch>
        </p:blipFill>
        <p:spPr>
          <a:xfrm>
            <a:off x="1057027" y="817027"/>
            <a:ext cx="9185183" cy="6090177"/>
          </a:xfrm>
          <a:prstGeom prst="rect">
            <a:avLst/>
          </a:prstGeom>
        </p:spPr>
      </p:pic>
    </p:spTree>
    <p:extLst>
      <p:ext uri="{BB962C8B-B14F-4D97-AF65-F5344CB8AC3E}">
        <p14:creationId xmlns:p14="http://schemas.microsoft.com/office/powerpoint/2010/main" val="272961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4" descr="Untitled"/>
          <p:cNvSpPr>
            <a:spLocks noChangeAspect="1" noChangeArrowheads="1"/>
          </p:cNvSpPr>
          <p:nvPr/>
        </p:nvSpPr>
        <p:spPr bwMode="auto">
          <a:xfrm>
            <a:off x="307975" y="7937"/>
            <a:ext cx="1469132" cy="14691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 name="Billede 1">
            <a:extLst>
              <a:ext uri="{FF2B5EF4-FFF2-40B4-BE49-F238E27FC236}">
                <a16:creationId xmlns:a16="http://schemas.microsoft.com/office/drawing/2014/main" id="{1076642B-E81A-19A4-F96F-167283541637}"/>
              </a:ext>
            </a:extLst>
          </p:cNvPr>
          <p:cNvPicPr>
            <a:picLocks noChangeAspect="1"/>
          </p:cNvPicPr>
          <p:nvPr/>
        </p:nvPicPr>
        <p:blipFill>
          <a:blip r:embed="rId3"/>
          <a:stretch>
            <a:fillRect/>
          </a:stretch>
        </p:blipFill>
        <p:spPr>
          <a:xfrm>
            <a:off x="459535" y="-314622"/>
            <a:ext cx="10934050" cy="7805379"/>
          </a:xfrm>
          <a:prstGeom prst="rect">
            <a:avLst/>
          </a:prstGeom>
        </p:spPr>
      </p:pic>
    </p:spTree>
    <p:extLst>
      <p:ext uri="{BB962C8B-B14F-4D97-AF65-F5344CB8AC3E}">
        <p14:creationId xmlns:p14="http://schemas.microsoft.com/office/powerpoint/2010/main" val="76543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9355" y="526231"/>
            <a:ext cx="7344816" cy="5242915"/>
          </a:xfrm>
        </p:spPr>
      </p:pic>
      <p:pic>
        <p:nvPicPr>
          <p:cNvPr id="5" name="Picture 2" descr="Region Midtjyllands logo på engelsk: Central Denmark Reg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8489" y="57225"/>
            <a:ext cx="954280" cy="469007"/>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2"/>
          <p:cNvSpPr txBox="1">
            <a:spLocks/>
          </p:cNvSpPr>
          <p:nvPr/>
        </p:nvSpPr>
        <p:spPr bwMode="auto">
          <a:xfrm>
            <a:off x="841003" y="2421682"/>
            <a:ext cx="580944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anose="05000000000000000000"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anose="05000000000000000000"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anose="05000000000000000000" pitchFamily="2" charset="2"/>
              <a:buChar char="§"/>
              <a:defRPr sz="2200">
                <a:solidFill>
                  <a:schemeClr val="tx1"/>
                </a:solidFill>
                <a:latin typeface="+mn-lt"/>
              </a:defRPr>
            </a:lvl4pPr>
            <a:lvl5pPr marL="3160111" indent="-285750" algn="l" rtl="0" eaLnBrk="1" fontAlgn="base" hangingPunct="1">
              <a:spcBef>
                <a:spcPct val="0"/>
              </a:spcBef>
              <a:spcAft>
                <a:spcPct val="20000"/>
              </a:spcAft>
              <a:buClr>
                <a:schemeClr val="accent3"/>
              </a:buClr>
              <a:buFont typeface="Wingdings" panose="05000000000000000000"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a:lstStyle>
          <a:p>
            <a:r>
              <a:rPr lang="en-GB" kern="0" dirty="0" err="1">
                <a:latin typeface="midtsans" panose="02000503040000020004" pitchFamily="50" charset="0"/>
              </a:rPr>
              <a:t>Kroppen</a:t>
            </a:r>
            <a:r>
              <a:rPr lang="en-GB" kern="0" dirty="0">
                <a:latin typeface="midtsans" panose="02000503040000020004" pitchFamily="50" charset="0"/>
              </a:rPr>
              <a:t> husker</a:t>
            </a:r>
          </a:p>
          <a:p>
            <a:endParaRPr lang="en-GB" kern="0" dirty="0">
              <a:latin typeface="midtsans" panose="02000503040000020004" pitchFamily="50" charset="0"/>
            </a:endParaRPr>
          </a:p>
          <a:p>
            <a:r>
              <a:rPr lang="en-GB" dirty="0">
                <a:latin typeface="midtsans" panose="02000503040000020004" pitchFamily="50" charset="0"/>
              </a:rPr>
              <a:t>Fra </a:t>
            </a:r>
            <a:r>
              <a:rPr lang="en-GB" dirty="0" err="1">
                <a:latin typeface="midtsans" panose="02000503040000020004" pitchFamily="50" charset="0"/>
              </a:rPr>
              <a:t>undervisning</a:t>
            </a:r>
            <a:r>
              <a:rPr lang="en-GB" dirty="0">
                <a:latin typeface="midtsans" panose="02000503040000020004" pitchFamily="50" charset="0"/>
              </a:rPr>
              <a:t> </a:t>
            </a:r>
            <a:r>
              <a:rPr lang="en-GB" dirty="0" err="1">
                <a:latin typeface="midtsans" panose="02000503040000020004" pitchFamily="50" charset="0"/>
              </a:rPr>
              <a:t>til</a:t>
            </a:r>
            <a:r>
              <a:rPr lang="en-GB" dirty="0">
                <a:latin typeface="midtsans" panose="02000503040000020004" pitchFamily="50" charset="0"/>
              </a:rPr>
              <a:t> </a:t>
            </a:r>
            <a:r>
              <a:rPr lang="en-GB" dirty="0" err="1">
                <a:latin typeface="midtsans" panose="02000503040000020004" pitchFamily="50" charset="0"/>
              </a:rPr>
              <a:t>træning</a:t>
            </a:r>
            <a:endParaRPr lang="en-GB" i="1" dirty="0">
              <a:latin typeface="midtsans" panose="02000503040000020004" pitchFamily="50" charset="0"/>
            </a:endParaRPr>
          </a:p>
          <a:p>
            <a:endParaRPr lang="en-GB" kern="0" dirty="0">
              <a:latin typeface="midtsans" panose="02000503040000020004" pitchFamily="50" charset="0"/>
            </a:endParaRPr>
          </a:p>
          <a:p>
            <a:r>
              <a:rPr lang="en-GB" kern="0" dirty="0" err="1">
                <a:latin typeface="midtsans" panose="02000503040000020004" pitchFamily="50" charset="0"/>
              </a:rPr>
              <a:t>Samarbejdsstruktur</a:t>
            </a:r>
            <a:r>
              <a:rPr lang="en-GB" kern="0" dirty="0">
                <a:latin typeface="midtsans" panose="02000503040000020004" pitchFamily="50" charset="0"/>
              </a:rPr>
              <a:t> og </a:t>
            </a:r>
            <a:r>
              <a:rPr lang="en-GB" kern="0" dirty="0" err="1">
                <a:latin typeface="midtsans" panose="02000503040000020004" pitchFamily="50" charset="0"/>
              </a:rPr>
              <a:t>rollefordeling</a:t>
            </a:r>
            <a:endParaRPr lang="en-GB" kern="0" dirty="0">
              <a:latin typeface="midtsans" panose="02000503040000020004" pitchFamily="50" charset="0"/>
            </a:endParaRPr>
          </a:p>
        </p:txBody>
      </p:sp>
    </p:spTree>
    <p:extLst>
      <p:ext uri="{BB962C8B-B14F-4D97-AF65-F5344CB8AC3E}">
        <p14:creationId xmlns:p14="http://schemas.microsoft.com/office/powerpoint/2010/main" val="220839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Pladsholder til sidefod 2"/>
          <p:cNvSpPr>
            <a:spLocks noGrp="1"/>
          </p:cNvSpPr>
          <p:nvPr>
            <p:ph type="ftr" sz="quarter" idx="4294967295"/>
          </p:nvPr>
        </p:nvSpPr>
        <p:spPr>
          <a:xfrm rot="5400000">
            <a:off x="8334375" y="3225800"/>
            <a:ext cx="3860800" cy="304800"/>
          </a:xfrm>
          <a:prstGeom prst="rect">
            <a:avLst/>
          </a:prstGeom>
          <a:noFill/>
          <a:ln>
            <a:miter lim="800000"/>
            <a:headEnd/>
            <a:tailEnd/>
          </a:ln>
        </p:spPr>
        <p:txBody>
          <a:bodyPr/>
          <a:lstStyle/>
          <a:p>
            <a:fld id="{27C63965-FBFA-4808-8AD6-11E0F3B84673}" type="slidenum">
              <a:rPr lang="da-DK" altLang="da-DK" smtClean="0">
                <a:solidFill>
                  <a:srgbClr val="E3DFD4"/>
                </a:solidFill>
                <a:latin typeface="Verdana" pitchFamily="34" charset="0"/>
                <a:ea typeface="ＭＳ Ｐゴシック"/>
                <a:cs typeface="ＭＳ Ｐゴシック"/>
              </a:rPr>
              <a:pPr/>
              <a:t>2</a:t>
            </a:fld>
            <a:r>
              <a:rPr lang="da-DK" altLang="da-DK" dirty="0">
                <a:solidFill>
                  <a:srgbClr val="E3DFD4"/>
                </a:solidFill>
                <a:latin typeface="Verdana" pitchFamily="34" charset="0"/>
                <a:ea typeface="ＭＳ Ｐゴシック"/>
                <a:cs typeface="ＭＳ Ｐゴシック"/>
              </a:rPr>
              <a:t>  ▪  www.regionmidtjylland.dk</a:t>
            </a:r>
          </a:p>
        </p:txBody>
      </p:sp>
      <p:pic>
        <p:nvPicPr>
          <p:cNvPr id="236547" name="Picture 2"/>
          <p:cNvPicPr>
            <a:picLocks noChangeAspect="1" noChangeArrowheads="1"/>
          </p:cNvPicPr>
          <p:nvPr/>
        </p:nvPicPr>
        <p:blipFill>
          <a:blip r:embed="rId3"/>
          <a:srcRect/>
          <a:stretch>
            <a:fillRect/>
          </a:stretch>
        </p:blipFill>
        <p:spPr bwMode="auto">
          <a:xfrm>
            <a:off x="-167109" y="-170606"/>
            <a:ext cx="12723442" cy="7123709"/>
          </a:xfrm>
          <a:prstGeom prst="rect">
            <a:avLst/>
          </a:prstGeom>
          <a:noFill/>
          <a:ln w="9525">
            <a:noFill/>
            <a:miter lim="800000"/>
            <a:headEnd/>
            <a:tailEnd/>
          </a:ln>
        </p:spPr>
      </p:pic>
      <p:sp>
        <p:nvSpPr>
          <p:cNvPr id="2" name="Tekstboks 1">
            <a:extLst>
              <a:ext uri="{FF2B5EF4-FFF2-40B4-BE49-F238E27FC236}">
                <a16:creationId xmlns:a16="http://schemas.microsoft.com/office/drawing/2014/main" id="{C638EFDD-C447-1D99-AC6B-4D4CFDA0713A}"/>
              </a:ext>
            </a:extLst>
          </p:cNvPr>
          <p:cNvSpPr txBox="1"/>
          <p:nvPr/>
        </p:nvSpPr>
        <p:spPr>
          <a:xfrm rot="2154351">
            <a:off x="4879293" y="2646006"/>
            <a:ext cx="2879164" cy="461665"/>
          </a:xfrm>
          <a:prstGeom prst="rect">
            <a:avLst/>
          </a:prstGeom>
          <a:noFill/>
        </p:spPr>
        <p:txBody>
          <a:bodyPr wrap="square" rtlCol="0">
            <a:spAutoFit/>
          </a:bodyPr>
          <a:lstStyle/>
          <a:p>
            <a:r>
              <a:rPr lang="da-DK" dirty="0"/>
              <a:t>     RO PÅ </a:t>
            </a:r>
          </a:p>
        </p:txBody>
      </p:sp>
    </p:spTree>
    <p:extLst>
      <p:ext uri="{BB962C8B-B14F-4D97-AF65-F5344CB8AC3E}">
        <p14:creationId xmlns:p14="http://schemas.microsoft.com/office/powerpoint/2010/main" val="351460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
        <p:nvSpPr>
          <p:cNvPr id="4" name="AutoShape 2" descr="The secret history of teenage bedrooms | OpenLearn - Open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5" name="Billede 4"/>
          <p:cNvPicPr>
            <a:picLocks noChangeAspect="1"/>
          </p:cNvPicPr>
          <p:nvPr/>
        </p:nvPicPr>
        <p:blipFill>
          <a:blip r:embed="rId2"/>
          <a:stretch>
            <a:fillRect/>
          </a:stretch>
        </p:blipFill>
        <p:spPr>
          <a:xfrm>
            <a:off x="0" y="7646"/>
            <a:ext cx="12195175" cy="7420940"/>
          </a:xfrm>
          <a:prstGeom prst="rect">
            <a:avLst/>
          </a:prstGeom>
        </p:spPr>
      </p:pic>
    </p:spTree>
    <p:extLst>
      <p:ext uri="{BB962C8B-B14F-4D97-AF65-F5344CB8AC3E}">
        <p14:creationId xmlns:p14="http://schemas.microsoft.com/office/powerpoint/2010/main" val="152766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RMFILE0008\home07$\STIGAD\Pictures\Til undervisning\Optimering. Familie på cykel 19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290" y="0"/>
            <a:ext cx="5550745" cy="685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7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9986019" y="958486"/>
            <a:ext cx="2016224" cy="887131"/>
          </a:xfrm>
          <a:prstGeom prst="rect">
            <a:avLst/>
          </a:prstGeom>
          <a:solidFill>
            <a:srgbClr val="FF00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3F3018"/>
              </a:solidFill>
              <a:effectLst/>
              <a:uLnTx/>
              <a:uFillTx/>
              <a:latin typeface="Verdana"/>
              <a:ea typeface="+mn-ea"/>
              <a:cs typeface="+mn-cs"/>
            </a:endParaRPr>
          </a:p>
        </p:txBody>
      </p:sp>
      <p:sp>
        <p:nvSpPr>
          <p:cNvPr id="15" name="Rektangel 14"/>
          <p:cNvSpPr/>
          <p:nvPr/>
        </p:nvSpPr>
        <p:spPr>
          <a:xfrm>
            <a:off x="7825779" y="1989634"/>
            <a:ext cx="4176464" cy="936104"/>
          </a:xfrm>
          <a:prstGeom prst="rect">
            <a:avLst/>
          </a:prstGeom>
          <a:solidFill>
            <a:srgbClr val="FE7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3F3018"/>
              </a:solidFill>
              <a:effectLst/>
              <a:uLnTx/>
              <a:uFillTx/>
              <a:latin typeface="Verdana"/>
              <a:ea typeface="+mn-ea"/>
              <a:cs typeface="+mn-cs"/>
            </a:endParaRPr>
          </a:p>
        </p:txBody>
      </p:sp>
      <p:sp>
        <p:nvSpPr>
          <p:cNvPr id="13" name="Rektangel 12"/>
          <p:cNvSpPr/>
          <p:nvPr/>
        </p:nvSpPr>
        <p:spPr>
          <a:xfrm>
            <a:off x="5593531" y="3069754"/>
            <a:ext cx="6408712" cy="1080120"/>
          </a:xfrm>
          <a:prstGeom prst="rect">
            <a:avLst/>
          </a:prstGeom>
          <a:solidFill>
            <a:srgbClr val="FE7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3F3018"/>
              </a:solidFill>
              <a:effectLst/>
              <a:uLnTx/>
              <a:uFillTx/>
              <a:latin typeface="Verdana"/>
              <a:ea typeface="+mn-ea"/>
              <a:cs typeface="+mn-cs"/>
            </a:endParaRPr>
          </a:p>
        </p:txBody>
      </p:sp>
      <p:sp>
        <p:nvSpPr>
          <p:cNvPr id="12" name="Rektangel 11"/>
          <p:cNvSpPr/>
          <p:nvPr/>
        </p:nvSpPr>
        <p:spPr>
          <a:xfrm>
            <a:off x="3217267" y="4293890"/>
            <a:ext cx="8784976" cy="1008112"/>
          </a:xfrm>
          <a:prstGeom prst="rect">
            <a:avLst/>
          </a:prstGeom>
          <a:solidFill>
            <a:srgbClr val="FFFF00"/>
          </a:solid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3F3018"/>
              </a:solidFill>
              <a:effectLst/>
              <a:uLnTx/>
              <a:uFillTx/>
              <a:latin typeface="Verdana"/>
              <a:ea typeface="+mn-ea"/>
              <a:cs typeface="+mn-cs"/>
            </a:endParaRPr>
          </a:p>
        </p:txBody>
      </p:sp>
      <p:sp>
        <p:nvSpPr>
          <p:cNvPr id="6" name="Rektangel 5"/>
          <p:cNvSpPr/>
          <p:nvPr/>
        </p:nvSpPr>
        <p:spPr>
          <a:xfrm>
            <a:off x="985019" y="5446018"/>
            <a:ext cx="11017224" cy="1008112"/>
          </a:xfrm>
          <a:prstGeom prst="rect">
            <a:avLst/>
          </a:prstGeom>
          <a:solidFill>
            <a:srgbClr val="00B050"/>
          </a:solidFill>
          <a:ln w="3175" cap="sq">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3F3018"/>
              </a:solidFill>
              <a:effectLst/>
              <a:uLnTx/>
              <a:uFillTx/>
              <a:latin typeface="Verdana"/>
              <a:ea typeface="+mn-ea"/>
              <a:cs typeface="+mn-cs"/>
            </a:endParaRPr>
          </a:p>
        </p:txBody>
      </p:sp>
      <p:sp>
        <p:nvSpPr>
          <p:cNvPr id="2" name="Titel 1"/>
          <p:cNvSpPr>
            <a:spLocks noGrp="1"/>
          </p:cNvSpPr>
          <p:nvPr>
            <p:ph type="title"/>
          </p:nvPr>
        </p:nvSpPr>
        <p:spPr>
          <a:xfrm>
            <a:off x="720186" y="-32536"/>
            <a:ext cx="10082625" cy="900000"/>
          </a:xfrm>
        </p:spPr>
        <p:txBody>
          <a:bodyPr/>
          <a:lstStyle/>
          <a:p>
            <a:r>
              <a:rPr lang="da-DK" dirty="0">
                <a:latin typeface="midtsans" panose="02000503040000020004" pitchFamily="50" charset="0"/>
              </a:rPr>
              <a:t>Interventionstrappen i SBU</a:t>
            </a:r>
          </a:p>
        </p:txBody>
      </p:sp>
      <p:grpSp>
        <p:nvGrpSpPr>
          <p:cNvPr id="3" name="Gruppe 2"/>
          <p:cNvGrpSpPr/>
          <p:nvPr/>
        </p:nvGrpSpPr>
        <p:grpSpPr>
          <a:xfrm>
            <a:off x="841005" y="773811"/>
            <a:ext cx="11161237" cy="5745301"/>
            <a:chOff x="841005" y="773811"/>
            <a:chExt cx="11161237" cy="5745301"/>
          </a:xfrm>
        </p:grpSpPr>
        <p:sp>
          <p:nvSpPr>
            <p:cNvPr id="5" name="L-form 4"/>
            <p:cNvSpPr/>
            <p:nvPr/>
          </p:nvSpPr>
          <p:spPr>
            <a:xfrm rot="5400000">
              <a:off x="1273206" y="4869797"/>
              <a:ext cx="1152132" cy="201653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ombinationstegning 13"/>
            <p:cNvSpPr/>
            <p:nvPr/>
          </p:nvSpPr>
          <p:spPr>
            <a:xfrm>
              <a:off x="1129029" y="5499883"/>
              <a:ext cx="1909861" cy="1019229"/>
            </a:xfrm>
            <a:custGeom>
              <a:avLst/>
              <a:gdLst>
                <a:gd name="connsiteX0" fmla="*/ 0 w 1909861"/>
                <a:gd name="connsiteY0" fmla="*/ 0 h 1019229"/>
                <a:gd name="connsiteX1" fmla="*/ 1909861 w 1909861"/>
                <a:gd name="connsiteY1" fmla="*/ 0 h 1019229"/>
                <a:gd name="connsiteX2" fmla="*/ 1909861 w 1909861"/>
                <a:gd name="connsiteY2" fmla="*/ 1019229 h 1019229"/>
                <a:gd name="connsiteX3" fmla="*/ 0 w 1909861"/>
                <a:gd name="connsiteY3" fmla="*/ 1019229 h 1019229"/>
                <a:gd name="connsiteX4" fmla="*/ 0 w 1909861"/>
                <a:gd name="connsiteY4" fmla="*/ 0 h 101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861" h="1019229">
                  <a:moveTo>
                    <a:pt x="0" y="0"/>
                  </a:moveTo>
                  <a:lnTo>
                    <a:pt x="1909861" y="0"/>
                  </a:lnTo>
                  <a:lnTo>
                    <a:pt x="1909861" y="1019229"/>
                  </a:lnTo>
                  <a:lnTo>
                    <a:pt x="0" y="1019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rPr>
                <a:t>Almindelig forebyggende praksis med afsæt i </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C00000"/>
                  </a:solidFill>
                  <a:effectLst/>
                  <a:uLnTx/>
                  <a:uFillTx/>
                  <a:latin typeface="Verdana"/>
                  <a:ea typeface="+mn-ea"/>
                  <a:cs typeface="+mn-cs"/>
                </a:rPr>
                <a:t>NAU og LA principperne</a:t>
              </a:r>
            </a:p>
          </p:txBody>
        </p:sp>
        <p:sp>
          <p:nvSpPr>
            <p:cNvPr id="17" name="Ligebenet trekant 16"/>
            <p:cNvSpPr/>
            <p:nvPr/>
          </p:nvSpPr>
          <p:spPr>
            <a:xfrm>
              <a:off x="2497188" y="4799420"/>
              <a:ext cx="360351" cy="36035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L-form 17"/>
            <p:cNvSpPr/>
            <p:nvPr/>
          </p:nvSpPr>
          <p:spPr>
            <a:xfrm rot="5400000">
              <a:off x="3480200" y="3643676"/>
              <a:ext cx="1213840" cy="211547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Kombinationstegning 18"/>
            <p:cNvSpPr/>
            <p:nvPr/>
          </p:nvSpPr>
          <p:spPr>
            <a:xfrm>
              <a:off x="3217664" y="4365010"/>
              <a:ext cx="1909861" cy="1144753"/>
            </a:xfrm>
            <a:custGeom>
              <a:avLst/>
              <a:gdLst>
                <a:gd name="connsiteX0" fmla="*/ 0 w 1909861"/>
                <a:gd name="connsiteY0" fmla="*/ 0 h 1144753"/>
                <a:gd name="connsiteX1" fmla="*/ 1909861 w 1909861"/>
                <a:gd name="connsiteY1" fmla="*/ 0 h 1144753"/>
                <a:gd name="connsiteX2" fmla="*/ 1909861 w 1909861"/>
                <a:gd name="connsiteY2" fmla="*/ 1144753 h 1144753"/>
                <a:gd name="connsiteX3" fmla="*/ 0 w 1909861"/>
                <a:gd name="connsiteY3" fmla="*/ 1144753 h 1144753"/>
                <a:gd name="connsiteX4" fmla="*/ 0 w 1909861"/>
                <a:gd name="connsiteY4" fmla="*/ 0 h 1144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861" h="1144753">
                  <a:moveTo>
                    <a:pt x="0" y="0"/>
                  </a:moveTo>
                  <a:lnTo>
                    <a:pt x="1909861" y="0"/>
                  </a:lnTo>
                  <a:lnTo>
                    <a:pt x="1909861" y="1144753"/>
                  </a:lnTo>
                  <a:lnTo>
                    <a:pt x="0" y="11447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rPr>
                <a:t>Analyse med afsæt i NAU, DPU, stress-sårbarhedsmodel </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C00000"/>
                  </a:solidFill>
                  <a:effectLst/>
                  <a:uLnTx/>
                  <a:uFillTx/>
                  <a:latin typeface="Verdana"/>
                  <a:ea typeface="+mn-ea"/>
                  <a:cs typeface="+mn-cs"/>
                </a:rPr>
                <a:t>1001 pædagogik</a:t>
              </a:r>
              <a:r>
                <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rPr>
                <a:t>  </a:t>
              </a:r>
            </a:p>
          </p:txBody>
        </p:sp>
        <p:sp>
          <p:nvSpPr>
            <p:cNvPr id="20" name="Ligebenet trekant 19"/>
            <p:cNvSpPr/>
            <p:nvPr/>
          </p:nvSpPr>
          <p:spPr>
            <a:xfrm>
              <a:off x="4765471" y="3589780"/>
              <a:ext cx="360351" cy="36035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form 20"/>
            <p:cNvSpPr/>
            <p:nvPr/>
          </p:nvSpPr>
          <p:spPr>
            <a:xfrm rot="5400000">
              <a:off x="5807898" y="2454705"/>
              <a:ext cx="1271335" cy="211547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Kombinationstegning 21"/>
            <p:cNvSpPr/>
            <p:nvPr/>
          </p:nvSpPr>
          <p:spPr>
            <a:xfrm>
              <a:off x="5593523" y="3099540"/>
              <a:ext cx="1909861" cy="1674105"/>
            </a:xfrm>
            <a:custGeom>
              <a:avLst/>
              <a:gdLst>
                <a:gd name="connsiteX0" fmla="*/ 0 w 1909861"/>
                <a:gd name="connsiteY0" fmla="*/ 0 h 1674105"/>
                <a:gd name="connsiteX1" fmla="*/ 1909861 w 1909861"/>
                <a:gd name="connsiteY1" fmla="*/ 0 h 1674105"/>
                <a:gd name="connsiteX2" fmla="*/ 1909861 w 1909861"/>
                <a:gd name="connsiteY2" fmla="*/ 1674105 h 1674105"/>
                <a:gd name="connsiteX3" fmla="*/ 0 w 1909861"/>
                <a:gd name="connsiteY3" fmla="*/ 1674105 h 1674105"/>
                <a:gd name="connsiteX4" fmla="*/ 0 w 1909861"/>
                <a:gd name="connsiteY4" fmla="*/ 0 h 167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861" h="1674105">
                  <a:moveTo>
                    <a:pt x="0" y="0"/>
                  </a:moveTo>
                  <a:lnTo>
                    <a:pt x="1909861" y="0"/>
                  </a:lnTo>
                  <a:lnTo>
                    <a:pt x="1909861" y="1674105"/>
                  </a:lnTo>
                  <a:lnTo>
                    <a:pt x="0" y="1674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rPr>
                <a:t>Afledning, </a:t>
              </a:r>
              <a:r>
                <a:rPr kumimoji="0" lang="da-DK" sz="1200" b="0" i="0" u="none" strike="noStrike" kern="1200" cap="none" spc="0" normalizeH="0" baseline="0" noProof="0" dirty="0" err="1">
                  <a:ln>
                    <a:noFill/>
                  </a:ln>
                  <a:solidFill>
                    <a:srgbClr val="000000">
                      <a:hueOff val="0"/>
                      <a:satOff val="0"/>
                      <a:lumOff val="0"/>
                      <a:alphaOff val="0"/>
                    </a:srgbClr>
                  </a:solidFill>
                  <a:effectLst/>
                  <a:uLnTx/>
                  <a:uFillTx/>
                  <a:latin typeface="Verdana"/>
                  <a:ea typeface="+mn-ea"/>
                  <a:cs typeface="+mn-cs"/>
                </a:rPr>
                <a:t>kravsnedsættelse</a:t>
              </a:r>
              <a:r>
                <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rPr>
                <a:t>, affektsmitte  </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C00000"/>
                  </a:solidFill>
                  <a:effectLst/>
                  <a:uLnTx/>
                  <a:uFillTx/>
                  <a:latin typeface="Verdana"/>
                  <a:ea typeface="+mn-ea"/>
                  <a:cs typeface="+mn-cs"/>
                </a:rPr>
                <a:t>Deeskalering, FATFAT</a:t>
              </a:r>
            </a:p>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da-DK" sz="1200" b="0" i="0" u="none" strike="noStrike" kern="1200" cap="none" spc="0" normalizeH="0" baseline="0" noProof="0" dirty="0">
                <a:ln>
                  <a:noFill/>
                </a:ln>
                <a:solidFill>
                  <a:srgbClr val="000000">
                    <a:hueOff val="0"/>
                    <a:satOff val="0"/>
                    <a:lumOff val="0"/>
                    <a:alphaOff val="0"/>
                  </a:srgbClr>
                </a:solidFill>
                <a:effectLst/>
                <a:uLnTx/>
                <a:uFillTx/>
                <a:latin typeface="Verdana"/>
                <a:ea typeface="+mn-ea"/>
                <a:cs typeface="+mn-cs"/>
              </a:endParaRPr>
            </a:p>
          </p:txBody>
        </p:sp>
        <p:sp>
          <p:nvSpPr>
            <p:cNvPr id="23" name="Ligebenet trekant 22"/>
            <p:cNvSpPr/>
            <p:nvPr/>
          </p:nvSpPr>
          <p:spPr>
            <a:xfrm>
              <a:off x="7113701" y="2363584"/>
              <a:ext cx="360351" cy="36035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L-form 23"/>
            <p:cNvSpPr/>
            <p:nvPr/>
          </p:nvSpPr>
          <p:spPr>
            <a:xfrm rot="5400000">
              <a:off x="8164833" y="1320576"/>
              <a:ext cx="1094851" cy="2115473"/>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Kombinationstegning 24"/>
            <p:cNvSpPr/>
            <p:nvPr/>
          </p:nvSpPr>
          <p:spPr>
            <a:xfrm>
              <a:off x="7825783" y="2035699"/>
              <a:ext cx="2654077" cy="929893"/>
            </a:xfrm>
            <a:custGeom>
              <a:avLst/>
              <a:gdLst>
                <a:gd name="connsiteX0" fmla="*/ 0 w 2654077"/>
                <a:gd name="connsiteY0" fmla="*/ 0 h 1534954"/>
                <a:gd name="connsiteX1" fmla="*/ 2654077 w 2654077"/>
                <a:gd name="connsiteY1" fmla="*/ 0 h 1534954"/>
                <a:gd name="connsiteX2" fmla="*/ 2654077 w 2654077"/>
                <a:gd name="connsiteY2" fmla="*/ 1534954 h 1534954"/>
                <a:gd name="connsiteX3" fmla="*/ 0 w 2654077"/>
                <a:gd name="connsiteY3" fmla="*/ 1534954 h 1534954"/>
                <a:gd name="connsiteX4" fmla="*/ 0 w 2654077"/>
                <a:gd name="connsiteY4" fmla="*/ 0 h 153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077" h="1534954">
                  <a:moveTo>
                    <a:pt x="0" y="0"/>
                  </a:moveTo>
                  <a:lnTo>
                    <a:pt x="2654077" y="0"/>
                  </a:lnTo>
                  <a:lnTo>
                    <a:pt x="2654077" y="1534954"/>
                  </a:lnTo>
                  <a:lnTo>
                    <a:pt x="0" y="1534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Verdana"/>
                  <a:ea typeface="+mn-ea"/>
                  <a:cs typeface="+mn-cs"/>
                </a:rPr>
                <a:t>Trække sig, personaleskift.</a:t>
              </a:r>
              <a:endParaRPr kumimoji="0" lang="da-DK" sz="1200" b="0" i="0" u="none" strike="noStrike" kern="1200" cap="none" spc="0" normalizeH="0" baseline="0" noProof="0" dirty="0">
                <a:ln>
                  <a:noFill/>
                </a:ln>
                <a:solidFill>
                  <a:srgbClr val="C00000"/>
                </a:solidFill>
                <a:effectLst/>
                <a:uLnTx/>
                <a:uFillTx/>
                <a:latin typeface="Verdana"/>
                <a:ea typeface="+mn-ea"/>
                <a:cs typeface="+mn-cs"/>
              </a:endParaRPr>
            </a:p>
            <a:p>
              <a:pPr defTabSz="533400">
                <a:lnSpc>
                  <a:spcPct val="90000"/>
                </a:lnSpc>
                <a:spcBef>
                  <a:spcPct val="0"/>
                </a:spcBef>
                <a:spcAft>
                  <a:spcPct val="35000"/>
                </a:spcAft>
              </a:pPr>
              <a:r>
                <a:rPr kumimoji="0" lang="da-DK" sz="1200" b="0" i="0" u="none" strike="noStrike" kern="1200" cap="none" spc="0" normalizeH="0" baseline="0" noProof="0" dirty="0">
                  <a:ln>
                    <a:noFill/>
                  </a:ln>
                  <a:solidFill>
                    <a:srgbClr val="C00000"/>
                  </a:solidFill>
                  <a:effectLst/>
                  <a:uLnTx/>
                  <a:uFillTx/>
                  <a:latin typeface="Verdana"/>
                  <a:ea typeface="+mn-ea"/>
                  <a:cs typeface="+mn-cs"/>
                </a:rPr>
                <a:t>Deeskalering, FATFAT</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C00000"/>
                  </a:solidFill>
                  <a:effectLst/>
                  <a:uLnTx/>
                  <a:uFillTx/>
                  <a:latin typeface="Verdana"/>
                  <a:ea typeface="+mn-ea"/>
                  <a:cs typeface="+mn-cs"/>
                </a:rPr>
                <a:t>Fysisk guidning </a:t>
              </a:r>
            </a:p>
          </p:txBody>
        </p:sp>
        <p:sp>
          <p:nvSpPr>
            <p:cNvPr id="26" name="Ligebenet trekant 25"/>
            <p:cNvSpPr/>
            <p:nvPr/>
          </p:nvSpPr>
          <p:spPr>
            <a:xfrm>
              <a:off x="9373640" y="1311908"/>
              <a:ext cx="360351" cy="360351"/>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L-form 26"/>
            <p:cNvSpPr/>
            <p:nvPr/>
          </p:nvSpPr>
          <p:spPr>
            <a:xfrm rot="5400000">
              <a:off x="10382509" y="233313"/>
              <a:ext cx="1079235" cy="2160231"/>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Kombinationstegning 27"/>
            <p:cNvSpPr/>
            <p:nvPr/>
          </p:nvSpPr>
          <p:spPr>
            <a:xfrm>
              <a:off x="10052077" y="1025330"/>
              <a:ext cx="1909861" cy="751092"/>
            </a:xfrm>
            <a:custGeom>
              <a:avLst/>
              <a:gdLst>
                <a:gd name="connsiteX0" fmla="*/ 0 w 1909861"/>
                <a:gd name="connsiteY0" fmla="*/ 0 h 1674105"/>
                <a:gd name="connsiteX1" fmla="*/ 1909861 w 1909861"/>
                <a:gd name="connsiteY1" fmla="*/ 0 h 1674105"/>
                <a:gd name="connsiteX2" fmla="*/ 1909861 w 1909861"/>
                <a:gd name="connsiteY2" fmla="*/ 1674105 h 1674105"/>
                <a:gd name="connsiteX3" fmla="*/ 0 w 1909861"/>
                <a:gd name="connsiteY3" fmla="*/ 1674105 h 1674105"/>
                <a:gd name="connsiteX4" fmla="*/ 0 w 1909861"/>
                <a:gd name="connsiteY4" fmla="*/ 0 h 167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861" h="1674105">
                  <a:moveTo>
                    <a:pt x="0" y="0"/>
                  </a:moveTo>
                  <a:lnTo>
                    <a:pt x="1909861" y="0"/>
                  </a:lnTo>
                  <a:lnTo>
                    <a:pt x="1909861" y="1674105"/>
                  </a:lnTo>
                  <a:lnTo>
                    <a:pt x="0" y="16741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Verdana"/>
                  <a:ea typeface="+mn-ea"/>
                  <a:cs typeface="+mn-cs"/>
                </a:rPr>
                <a:t>Børnegreb, Krogen</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Verdana"/>
                  <a:ea typeface="+mn-ea"/>
                  <a:cs typeface="+mn-cs"/>
                </a:rPr>
                <a:t>Fastholdelse på gulv</a:t>
              </a:r>
            </a:p>
            <a:p>
              <a:pPr marL="0" marR="0" lvl="0" indent="0" algn="l" defTabSz="533400" rtl="0" eaLnBrk="1" fontAlgn="auto" latinLnBrk="0" hangingPunct="1">
                <a:lnSpc>
                  <a:spcPct val="90000"/>
                </a:lnSpc>
                <a:spcBef>
                  <a:spcPct val="0"/>
                </a:spcBef>
                <a:spcAft>
                  <a:spcPct val="35000"/>
                </a:spcAft>
                <a:buClrTx/>
                <a:buSzTx/>
                <a:buFontTx/>
                <a:buNone/>
                <a:tabLst/>
                <a:defRPr/>
              </a:pPr>
              <a:r>
                <a:rPr kumimoji="0" lang="da-DK" sz="1200" b="1" i="0" u="none" strike="noStrike" kern="1200" cap="none" spc="0" normalizeH="0" baseline="0" noProof="0" dirty="0">
                  <a:ln>
                    <a:noFill/>
                  </a:ln>
                  <a:solidFill>
                    <a:schemeClr val="bg1"/>
                  </a:solidFill>
                  <a:effectLst/>
                  <a:uLnTx/>
                  <a:uFillTx/>
                  <a:latin typeface="Verdana"/>
                  <a:ea typeface="+mn-ea"/>
                  <a:cs typeface="+mn-cs"/>
                </a:rPr>
                <a:t>SIKK metoden</a:t>
              </a:r>
            </a:p>
          </p:txBody>
        </p:sp>
      </p:grpSp>
      <p:sp>
        <p:nvSpPr>
          <p:cNvPr id="7" name="Rektangel 6"/>
          <p:cNvSpPr/>
          <p:nvPr/>
        </p:nvSpPr>
        <p:spPr>
          <a:xfrm>
            <a:off x="5593531" y="2629347"/>
            <a:ext cx="1440160" cy="216024"/>
          </a:xfrm>
          <a:prstGeom prst="rect">
            <a:avLst/>
          </a:prstGeom>
          <a:no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3F3018"/>
                </a:solidFill>
                <a:effectLst/>
                <a:uLnTx/>
                <a:uFillTx/>
                <a:latin typeface="Verdana"/>
                <a:ea typeface="+mn-ea"/>
                <a:cs typeface="+mn-cs"/>
              </a:rPr>
              <a:t>Eskalering</a:t>
            </a:r>
          </a:p>
        </p:txBody>
      </p:sp>
      <p:sp>
        <p:nvSpPr>
          <p:cNvPr id="8" name="Rektangel 7"/>
          <p:cNvSpPr/>
          <p:nvPr/>
        </p:nvSpPr>
        <p:spPr>
          <a:xfrm>
            <a:off x="10299069" y="458543"/>
            <a:ext cx="1390124" cy="307777"/>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3F3018"/>
                </a:solidFill>
                <a:effectLst/>
                <a:uLnTx/>
                <a:uFillTx/>
                <a:latin typeface="Verdana"/>
                <a:ea typeface="+mn-ea"/>
                <a:cs typeface="+mn-cs"/>
              </a:rPr>
              <a:t>Kaosadfærd</a:t>
            </a:r>
          </a:p>
        </p:txBody>
      </p:sp>
      <p:sp>
        <p:nvSpPr>
          <p:cNvPr id="9" name="Rektangel 8"/>
          <p:cNvSpPr/>
          <p:nvPr/>
        </p:nvSpPr>
        <p:spPr>
          <a:xfrm>
            <a:off x="7611204" y="1488389"/>
            <a:ext cx="1944216" cy="288032"/>
          </a:xfrm>
          <a:prstGeom prst="rect">
            <a:avLst/>
          </a:prstGeom>
          <a:no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3F3018"/>
                </a:solidFill>
                <a:effectLst/>
                <a:uLnTx/>
                <a:uFillTx/>
                <a:latin typeface="Verdana"/>
                <a:ea typeface="+mn-ea"/>
                <a:cs typeface="+mn-cs"/>
              </a:rPr>
              <a:t>Affektudbrud</a:t>
            </a:r>
          </a:p>
        </p:txBody>
      </p:sp>
      <p:sp>
        <p:nvSpPr>
          <p:cNvPr id="10" name="Rektangel 9"/>
          <p:cNvSpPr/>
          <p:nvPr/>
        </p:nvSpPr>
        <p:spPr>
          <a:xfrm>
            <a:off x="3217038" y="3787933"/>
            <a:ext cx="1728192" cy="269621"/>
          </a:xfrm>
          <a:prstGeom prst="rect">
            <a:avLst/>
          </a:prstGeom>
          <a:no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3F3018"/>
                </a:solidFill>
                <a:effectLst/>
                <a:uLnTx/>
                <a:uFillTx/>
                <a:latin typeface="Verdana"/>
                <a:ea typeface="+mn-ea"/>
                <a:cs typeface="+mn-cs"/>
              </a:rPr>
              <a:t>Trigger</a:t>
            </a:r>
            <a:endParaRPr kumimoji="0" lang="da-DK" sz="1400" b="1" i="0" u="none" strike="noStrike" kern="1200" cap="none" spc="0" normalizeH="0" baseline="0" noProof="0" dirty="0">
              <a:ln>
                <a:noFill/>
              </a:ln>
              <a:solidFill>
                <a:srgbClr val="3F3018"/>
              </a:solidFill>
              <a:effectLst/>
              <a:uLnTx/>
              <a:uFillTx/>
              <a:latin typeface="Verdana"/>
              <a:ea typeface="+mn-ea"/>
              <a:cs typeface="+mn-cs"/>
            </a:endParaRPr>
          </a:p>
        </p:txBody>
      </p:sp>
      <p:sp>
        <p:nvSpPr>
          <p:cNvPr id="11" name="Rektangel 10"/>
          <p:cNvSpPr/>
          <p:nvPr/>
        </p:nvSpPr>
        <p:spPr>
          <a:xfrm>
            <a:off x="985019" y="5047001"/>
            <a:ext cx="1512168" cy="216024"/>
          </a:xfrm>
          <a:prstGeom prst="rect">
            <a:avLst/>
          </a:prstGeom>
          <a:no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3F3018"/>
                </a:solidFill>
                <a:effectLst/>
                <a:uLnTx/>
                <a:uFillTx/>
                <a:latin typeface="Verdana"/>
                <a:ea typeface="+mn-ea"/>
                <a:cs typeface="+mn-cs"/>
              </a:rPr>
              <a:t>Hverdag</a:t>
            </a:r>
          </a:p>
        </p:txBody>
      </p:sp>
    </p:spTree>
    <p:extLst>
      <p:ext uri="{BB962C8B-B14F-4D97-AF65-F5344CB8AC3E}">
        <p14:creationId xmlns:p14="http://schemas.microsoft.com/office/powerpoint/2010/main" val="127513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FB74-7BF3-EEF9-4B56-BA0EF567CCA0}"/>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F0B38C4C-A012-460C-9BF4-3EC858816789}"/>
              </a:ext>
            </a:extLst>
          </p:cNvPr>
          <p:cNvSpPr>
            <a:spLocks noGrp="1"/>
          </p:cNvSpPr>
          <p:nvPr>
            <p:ph idx="1"/>
          </p:nvPr>
        </p:nvSpPr>
        <p:spPr/>
        <p:txBody>
          <a:bodyPr/>
          <a:lstStyle/>
          <a:p>
            <a:endParaRPr lang="da-DK"/>
          </a:p>
        </p:txBody>
      </p:sp>
      <p:pic>
        <p:nvPicPr>
          <p:cNvPr id="1026" name="Picture 2" descr="Refleksion er et af de vigtigste værktøjer">
            <a:extLst>
              <a:ext uri="{FF2B5EF4-FFF2-40B4-BE49-F238E27FC236}">
                <a16:creationId xmlns:a16="http://schemas.microsoft.com/office/drawing/2014/main" id="{BEA59740-3F6E-6CF9-826A-44380416C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3" y="0"/>
            <a:ext cx="12896025"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98C7972E-D03A-13FC-6E18-29B7340CA897}"/>
              </a:ext>
            </a:extLst>
          </p:cNvPr>
          <p:cNvSpPr txBox="1"/>
          <p:nvPr/>
        </p:nvSpPr>
        <p:spPr>
          <a:xfrm>
            <a:off x="-1" y="909514"/>
            <a:ext cx="5953571" cy="5693866"/>
          </a:xfrm>
          <a:prstGeom prst="rect">
            <a:avLst/>
          </a:prstGeom>
          <a:noFill/>
        </p:spPr>
        <p:txBody>
          <a:bodyPr wrap="square" rtlCol="0">
            <a:spAutoFit/>
          </a:bodyPr>
          <a:lstStyle/>
          <a:p>
            <a:pPr>
              <a:spcBef>
                <a:spcPts val="1000"/>
              </a:spcBef>
            </a:pPr>
            <a:r>
              <a:rPr lang="da-DK" sz="3200" b="1" dirty="0">
                <a:solidFill>
                  <a:srgbClr val="FF0000"/>
                </a:solidFill>
                <a:effectLst/>
                <a:latin typeface="midtsans" panose="02000503040000020004" pitchFamily="50" charset="0"/>
                <a:ea typeface="Verdana" panose="020B0604030504040204" pitchFamily="34" charset="0"/>
                <a:cs typeface="Times New Roman" panose="02020603050405020304" pitchFamily="18" charset="0"/>
              </a:rPr>
              <a:t>Reflektionsøvelse</a:t>
            </a:r>
            <a:br>
              <a:rPr lang="da-DK" sz="2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br>
            <a:endParaRPr lang="da-DK" sz="2800" b="1"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t> Kan I genkende situationen?</a:t>
            </a:r>
            <a:b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br>
            <a:endPar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endParaRPr>
          </a:p>
          <a:p>
            <a:pPr marL="342900" lvl="0" indent="-342900">
              <a:buFont typeface="+mj-lt"/>
              <a:buAutoNum type="arabicPeriod"/>
            </a:pPr>
            <a: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t> Hvordan arbejder I med læring af konflikthåndtering på din arbejdsplads?</a:t>
            </a:r>
            <a:b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br>
            <a:endPar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endParaRPr>
          </a:p>
          <a:p>
            <a:pPr marL="342900" lvl="0" indent="-342900">
              <a:buFont typeface="+mj-lt"/>
              <a:buAutoNum type="arabicPeriod"/>
            </a:pPr>
            <a: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t> Hvordan sikre I at medarbejderne kan gå ud </a:t>
            </a:r>
            <a:b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br>
            <a: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t>og bruge den viden I giver </a:t>
            </a:r>
            <a:b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br>
            <a:r>
              <a:rPr lang="da-DK" sz="2800" dirty="0">
                <a:solidFill>
                  <a:schemeClr val="bg1"/>
                </a:solidFill>
                <a:effectLst/>
                <a:latin typeface="midtsans" panose="02000503040000020004" pitchFamily="50" charset="0"/>
                <a:ea typeface="Verdana" panose="020B0604030504040204" pitchFamily="34" charset="0"/>
                <a:cs typeface="Times New Roman" panose="02020603050405020304" pitchFamily="18" charset="0"/>
              </a:rPr>
              <a:t>om konflikthåndtering?</a:t>
            </a:r>
          </a:p>
          <a:p>
            <a:endParaRPr lang="da-DK" dirty="0"/>
          </a:p>
        </p:txBody>
      </p:sp>
    </p:spTree>
    <p:extLst>
      <p:ext uri="{BB962C8B-B14F-4D97-AF65-F5344CB8AC3E}">
        <p14:creationId xmlns:p14="http://schemas.microsoft.com/office/powerpoint/2010/main" val="6411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2971" y="-26127"/>
            <a:ext cx="9649072" cy="6887752"/>
          </a:xfrm>
        </p:spPr>
      </p:pic>
      <p:pic>
        <p:nvPicPr>
          <p:cNvPr id="5" name="Picture 2" descr="Region Midtjyllands logo på engelsk: Central Denmark Reg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8489" y="57225"/>
            <a:ext cx="954280" cy="46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2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5E291-BCD7-5B48-F310-9C6731102DE3}"/>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A4CE87CA-51E1-C522-A148-D131CBBF56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7187" y="-20876"/>
            <a:ext cx="6192688" cy="6968664"/>
          </a:xfrm>
        </p:spPr>
      </p:pic>
    </p:spTree>
    <p:extLst>
      <p:ext uri="{BB962C8B-B14F-4D97-AF65-F5344CB8AC3E}">
        <p14:creationId xmlns:p14="http://schemas.microsoft.com/office/powerpoint/2010/main" val="212542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23239-978D-F0B7-5EA4-9D96E1470F23}"/>
              </a:ext>
            </a:extLst>
          </p:cNvPr>
          <p:cNvSpPr>
            <a:spLocks noGrp="1"/>
          </p:cNvSpPr>
          <p:nvPr>
            <p:ph type="title"/>
          </p:nvPr>
        </p:nvSpPr>
        <p:spPr/>
        <p:txBody>
          <a:bodyPr/>
          <a:lstStyle/>
          <a:p>
            <a:endParaRPr lang="da-DK"/>
          </a:p>
        </p:txBody>
      </p:sp>
      <p:pic>
        <p:nvPicPr>
          <p:cNvPr id="5" name="Pladsholder til indhold 4">
            <a:extLst>
              <a:ext uri="{FF2B5EF4-FFF2-40B4-BE49-F238E27FC236}">
                <a16:creationId xmlns:a16="http://schemas.microsoft.com/office/drawing/2014/main" id="{6A399685-0A60-B4D2-1193-D62DC703A2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051" y="621482"/>
            <a:ext cx="10637314" cy="5983488"/>
          </a:xfrm>
        </p:spPr>
      </p:pic>
    </p:spTree>
    <p:extLst>
      <p:ext uri="{BB962C8B-B14F-4D97-AF65-F5344CB8AC3E}">
        <p14:creationId xmlns:p14="http://schemas.microsoft.com/office/powerpoint/2010/main" val="204008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potx" id="{B70F2534-6865-4AEC-B852-0218A21872F8}" vid="{C6803DDC-A865-4FF3-A9EF-6C0265BF60AB}"/>
    </a:ext>
  </a:extLst>
</a:theme>
</file>

<file path=ppt/theme/theme2.xml><?xml version="1.0" encoding="utf-8"?>
<a:theme xmlns:a="http://schemas.openxmlformats.org/drawingml/2006/main" name="1_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4 - Dag 4 - FØR UNDER EFTER - konflikt" id="{2B30E29C-B7E0-4B5D-9E22-09C57942AA08}" vid="{E2599E46-875D-408C-86CE-0F1647E4D36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
  <TotalTime>252</TotalTime>
  <Words>1342</Words>
  <Application>Microsoft Office PowerPoint</Application>
  <PresentationFormat>Brugerdefineret</PresentationFormat>
  <Paragraphs>356</Paragraphs>
  <Slides>16</Slides>
  <Notes>13</Notes>
  <HiddenSlides>3</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16</vt:i4>
      </vt:variant>
    </vt:vector>
  </HeadingPairs>
  <TitlesOfParts>
    <vt:vector size="24" baseType="lpstr">
      <vt:lpstr>Albany WT J</vt:lpstr>
      <vt:lpstr>Calibri</vt:lpstr>
      <vt:lpstr>midtsans</vt:lpstr>
      <vt:lpstr>Times</vt:lpstr>
      <vt:lpstr>Verdana</vt:lpstr>
      <vt:lpstr>Wingdings</vt:lpstr>
      <vt:lpstr>RM-multicolour_16-9_v02</vt:lpstr>
      <vt:lpstr>1_RM-multicolour_16-9_v02</vt:lpstr>
      <vt:lpstr>Low arousal med simulationstræning</vt:lpstr>
      <vt:lpstr>PowerPoint-præsentation</vt:lpstr>
      <vt:lpstr>PowerPoint-præsentation</vt:lpstr>
      <vt:lpstr>PowerPoint-præsentation</vt:lpstr>
      <vt:lpstr>Interventionstrappen i SBU</vt:lpstr>
      <vt:lpstr>PowerPoint-præsentation</vt:lpstr>
      <vt:lpstr>PowerPoint-præsentation</vt:lpstr>
      <vt:lpstr>PowerPoint-præsentation</vt:lpstr>
      <vt:lpstr>PowerPoint-præsentation</vt:lpstr>
      <vt:lpstr>Ikke ny faglig tilgang  - men - indlæringsmetode</vt:lpstr>
      <vt:lpstr>PowerPoint-præsentation</vt:lpstr>
      <vt:lpstr>Data - magtanvendelser</vt:lpstr>
      <vt:lpstr>Simulationstræning  Data – afdelingsopdelt </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Gerda Aakerberg Klausen</dc:creator>
  <cp:lastModifiedBy>Morten Fjord</cp:lastModifiedBy>
  <cp:revision>14</cp:revision>
  <cp:lastPrinted>2023-09-06T14:09:33Z</cp:lastPrinted>
  <dcterms:created xsi:type="dcterms:W3CDTF">2023-01-20T10:33:11Z</dcterms:created>
  <dcterms:modified xsi:type="dcterms:W3CDTF">2024-09-17T08:40:18Z</dcterms:modified>
</cp:coreProperties>
</file>