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376" r:id="rId3"/>
    <p:sldId id="338" r:id="rId4"/>
    <p:sldId id="385" r:id="rId5"/>
    <p:sldId id="375" r:id="rId6"/>
    <p:sldId id="380" r:id="rId7"/>
    <p:sldId id="381" r:id="rId8"/>
    <p:sldId id="303" r:id="rId9"/>
    <p:sldId id="291" r:id="rId10"/>
    <p:sldId id="379" r:id="rId11"/>
    <p:sldId id="344" r:id="rId12"/>
    <p:sldId id="289" r:id="rId13"/>
    <p:sldId id="377" r:id="rId14"/>
    <p:sldId id="378" r:id="rId15"/>
    <p:sldId id="345" r:id="rId16"/>
    <p:sldId id="369" r:id="rId17"/>
    <p:sldId id="370" r:id="rId18"/>
    <p:sldId id="282" r:id="rId19"/>
    <p:sldId id="362" r:id="rId20"/>
    <p:sldId id="364" r:id="rId21"/>
  </p:sldIdLst>
  <p:sldSz cx="12192000" cy="6858000"/>
  <p:notesSz cx="6858000" cy="9144000"/>
  <p:defaultTextStyle>
    <a:defPPr>
      <a:defRPr lang="en-US"/>
    </a:defPPr>
    <a:lvl1pPr marL="216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defaultTextStyle>
  <p:extLst>
    <p:ext uri="{EFAFB233-063F-42B5-8137-9DF3F51BA10A}">
      <p15:sldGuideLst xmlns:p15="http://schemas.microsoft.com/office/powerpoint/2012/main">
        <p15:guide id="1" orient="horz" pos="566">
          <p15:clr>
            <a:srgbClr val="A4A3A4"/>
          </p15:clr>
        </p15:guide>
        <p15:guide id="2" pos="11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0236" autoAdjust="0"/>
  </p:normalViewPr>
  <p:slideViewPr>
    <p:cSldViewPr snapToGrid="0" showGuides="1">
      <p:cViewPr varScale="1">
        <p:scale>
          <a:sx n="55" d="100"/>
          <a:sy n="55" d="100"/>
        </p:scale>
        <p:origin x="1160" y="28"/>
      </p:cViewPr>
      <p:guideLst>
        <p:guide orient="horz" pos="566"/>
        <p:guide pos="1144"/>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22/09/2024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22/09/2024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CFAD1-D197-4A88-B173-A6412E995EE5}" type="slidenum">
              <a:rPr lang="en-GB" smtClean="0"/>
              <a:t>1</a:t>
            </a:fld>
            <a:endParaRPr lang="en-GB"/>
          </a:p>
        </p:txBody>
      </p:sp>
    </p:spTree>
    <p:extLst>
      <p:ext uri="{BB962C8B-B14F-4D97-AF65-F5344CB8AC3E}">
        <p14:creationId xmlns:p14="http://schemas.microsoft.com/office/powerpoint/2010/main" val="248572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Hvem skal gøre</a:t>
            </a:r>
            <a:r>
              <a:rPr lang="da-DK" baseline="0" dirty="0" smtClean="0"/>
              <a:t> det? Det skal i gøre i virksomheden, som TR, i arbejdsmiljøorganisationen, i samarbejde mellem ledelse og medarbejdere.</a:t>
            </a:r>
          </a:p>
          <a:p>
            <a:r>
              <a:rPr lang="da-DK" baseline="0" dirty="0" smtClean="0"/>
              <a:t>Det her kan ikke bare være et godt redskab for medarbejdere men også for ledere som ofte står overfor en lidt lyserød business case omkring noget teknologi.</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5</a:t>
            </a:fld>
            <a:endParaRPr lang="en-GB"/>
          </a:p>
        </p:txBody>
      </p:sp>
    </p:spTree>
    <p:extLst>
      <p:ext uri="{BB962C8B-B14F-4D97-AF65-F5344CB8AC3E}">
        <p14:creationId xmlns:p14="http://schemas.microsoft.com/office/powerpoint/2010/main" val="248756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Folk der oplevede at have indflydelse havde lavere risiko, folk der oplevede</a:t>
            </a:r>
            <a:r>
              <a:rPr lang="da-DK" baseline="0" dirty="0" smtClean="0"/>
              <a:t> at få tilstrækkelig træning havde lavere risiko.</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t>10</a:t>
            </a:fld>
            <a:endParaRPr lang="en-GB"/>
          </a:p>
        </p:txBody>
      </p:sp>
    </p:spTree>
    <p:extLst>
      <p:ext uri="{BB962C8B-B14F-4D97-AF65-F5344CB8AC3E}">
        <p14:creationId xmlns:p14="http://schemas.microsoft.com/office/powerpoint/2010/main" val="50410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Tidspres, fysisk anstrengelse, øgede behov</a:t>
            </a:r>
            <a:r>
              <a:rPr lang="da-DK" baseline="0" dirty="0" smtClean="0"/>
              <a:t> for koordinering, mere alene arbejde og derved risici for fysiske konfrontationer.</a:t>
            </a:r>
          </a:p>
          <a:p>
            <a:endParaRPr lang="da-DK" baseline="0" dirty="0" smtClean="0"/>
          </a:p>
          <a:p>
            <a:r>
              <a:rPr lang="da-DK" baseline="0" dirty="0" smtClean="0"/>
              <a:t>Effektiviseringsagens.</a:t>
            </a:r>
            <a:endParaRPr lang="da-DK" dirty="0"/>
          </a:p>
        </p:txBody>
      </p:sp>
      <p:sp>
        <p:nvSpPr>
          <p:cNvPr id="4" name="Pladsholder til slidenummer 3"/>
          <p:cNvSpPr>
            <a:spLocks noGrp="1"/>
          </p:cNvSpPr>
          <p:nvPr>
            <p:ph type="sldNum" sz="quarter" idx="10"/>
          </p:nvPr>
        </p:nvSpPr>
        <p:spPr/>
        <p:txBody>
          <a:bodyPr/>
          <a:lstStyle/>
          <a:p>
            <a:fld id="{83FAFF9D-D2A0-49A0-9125-CA282C895785}" type="slidenum">
              <a:rPr lang="da-DK" smtClean="0"/>
              <a:t>13</a:t>
            </a:fld>
            <a:endParaRPr lang="da-DK"/>
          </a:p>
        </p:txBody>
      </p:sp>
    </p:spTree>
    <p:extLst>
      <p:ext uri="{BB962C8B-B14F-4D97-AF65-F5344CB8AC3E}">
        <p14:creationId xmlns:p14="http://schemas.microsoft.com/office/powerpoint/2010/main" val="19309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Manglende tillid i organisationen, stress, følelse af utilstrækkelighed, dårlig faglig kvalitet.</a:t>
            </a:r>
            <a:endParaRPr lang="da-DK" dirty="0"/>
          </a:p>
        </p:txBody>
      </p:sp>
      <p:sp>
        <p:nvSpPr>
          <p:cNvPr id="4" name="Pladsholder til slidenummer 3"/>
          <p:cNvSpPr>
            <a:spLocks noGrp="1"/>
          </p:cNvSpPr>
          <p:nvPr>
            <p:ph type="sldNum" sz="quarter" idx="10"/>
          </p:nvPr>
        </p:nvSpPr>
        <p:spPr/>
        <p:txBody>
          <a:bodyPr/>
          <a:lstStyle/>
          <a:p>
            <a:fld id="{83FAFF9D-D2A0-49A0-9125-CA282C895785}" type="slidenum">
              <a:rPr lang="da-DK" smtClean="0"/>
              <a:t>14</a:t>
            </a:fld>
            <a:endParaRPr lang="da-DK"/>
          </a:p>
        </p:txBody>
      </p:sp>
    </p:spTree>
    <p:extLst>
      <p:ext uri="{BB962C8B-B14F-4D97-AF65-F5344CB8AC3E}">
        <p14:creationId xmlns:p14="http://schemas.microsoft.com/office/powerpoint/2010/main" val="2327419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noProof="0" smtClean="0"/>
              <a:t>Klik for at redigere undertiteltypografien i masteren</a:t>
            </a:r>
            <a:endParaRPr lang="da-DK" noProof="0"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tx2"/>
                </a:solidFill>
              </a:defRPr>
            </a:lvl1pPr>
          </a:lstStyle>
          <a:p>
            <a:endParaRPr lang="da-DK" dirty="0"/>
          </a:p>
        </p:txBody>
      </p:sp>
      <p:sp>
        <p:nvSpPr>
          <p:cNvPr id="5" name="FLD_PresentationTitle" hidden="1"/>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6" name="Slide Number Placeholder 5" hidden="1"/>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9" name="Rectangle 8">
            <a:extLst>
              <a:ext uri="{FF2B5EF4-FFF2-40B4-BE49-F238E27FC236}">
                <a16:creationId xmlns:a16="http://schemas.microsoft.com/office/drawing/2014/main" id="{1D4461DC-8B44-4DE3-AEA0-5049A880ECDD}"/>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lvl1pPr>
            <a:lvl2pPr marL="216000" indent="0">
              <a:buNone/>
              <a:defRPr sz="950"/>
            </a:lvl2pPr>
            <a:lvl3pPr>
              <a:buNone/>
              <a:defRPr sz="950"/>
            </a:lvl3pPr>
            <a:lvl4pPr>
              <a:buNone/>
              <a:defRPr sz="950"/>
            </a:lvl4pPr>
            <a:lvl5pPr>
              <a:buNone/>
              <a:defRPr sz="950"/>
            </a:lvl5pPr>
          </a:lstStyle>
          <a:p>
            <a:pPr lvl="0"/>
            <a:r>
              <a:rPr lang="da-DK" noProof="0"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lvl1pPr>
            <a:lvl2pPr marL="216000" indent="0">
              <a:buNone/>
              <a:defRPr sz="950"/>
            </a:lvl2pPr>
            <a:lvl3pPr>
              <a:buNone/>
              <a:defRPr sz="950"/>
            </a:lvl3pPr>
            <a:lvl4pPr>
              <a:buNone/>
              <a:defRPr sz="950"/>
            </a:lvl4pPr>
            <a:lvl5pPr>
              <a:buNone/>
              <a:defRPr sz="950"/>
            </a:lvl5pPr>
          </a:lstStyle>
          <a:p>
            <a:pPr lvl="0"/>
            <a:r>
              <a:rPr lang="da-DK" noProof="0" dirty="0"/>
              <a:t>Navn Navnesen</a:t>
            </a:r>
          </a:p>
        </p:txBody>
      </p:sp>
      <p:pic>
        <p:nvPicPr>
          <p:cNvPr id="1026" name="Picture 2" descr="C:\Users\ibl\Desktop\PP skabelon\LOGOER\Det Nationale Forskingscenter for Arbejdsmilj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430" y="262800"/>
            <a:ext cx="2787589" cy="124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25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ene">
    <p:spTree>
      <p:nvGrpSpPr>
        <p:cNvPr id="1" name=""/>
        <p:cNvGrpSpPr/>
        <p:nvPr/>
      </p:nvGrpSpPr>
      <p:grpSpPr>
        <a:xfrm>
          <a:off x="0" y="0"/>
          <a:ext cx="0" cy="0"/>
          <a:chOff x="0" y="0"/>
          <a:chExt cx="0" cy="0"/>
        </a:xfrm>
      </p:grpSpPr>
      <p:sp>
        <p:nvSpPr>
          <p:cNvPr id="4" name="FLD_PresentationTitle"/>
          <p:cNvSpPr>
            <a:spLocks noGrp="1"/>
          </p:cNvSpPr>
          <p:nvPr>
            <p:ph type="ftr" sz="quarter" idx="11"/>
          </p:nvPr>
        </p:nvSpPr>
        <p:spPr/>
        <p:txBody>
          <a:bodyPr/>
          <a:lstStyle/>
          <a:p>
            <a:r>
              <a:rPr lang="da-DK" dirty="0"/>
              <a:t>Præsentationstitel</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
        <p:nvSpPr>
          <p:cNvPr id="6" name="Title Placeholder 1">
            <a:extLst>
              <a:ext uri="{FF2B5EF4-FFF2-40B4-BE49-F238E27FC236}">
                <a16:creationId xmlns:a16="http://schemas.microsoft.com/office/drawing/2014/main" id="{1FF51C73-4488-4E0B-8A5D-D7AA11C9E3FB}"/>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7" name="Date_DateCustomA" hidden="1">
            <a:extLst>
              <a:ext uri="{FF2B5EF4-FFF2-40B4-BE49-F238E27FC236}">
                <a16:creationId xmlns:a16="http://schemas.microsoft.com/office/drawing/2014/main" id="{1BBF7982-38D1-452A-8F40-BF165A383BF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24913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r>
              <a:rPr lang="da-DK" dirty="0"/>
              <a:t>Præsentationstitel</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
        <p:nvSpPr>
          <p:cNvPr id="5" name="Date_DateCustomA" hidden="1">
            <a:extLst>
              <a:ext uri="{FF2B5EF4-FFF2-40B4-BE49-F238E27FC236}">
                <a16:creationId xmlns:a16="http://schemas.microsoft.com/office/drawing/2014/main" id="{0456FB29-A127-41CE-A7CE-3D8128F4E60B}"/>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1015761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539748" y="539750"/>
            <a:ext cx="11109325" cy="650171"/>
          </a:xfrm>
          <a:prstGeom prst="rect">
            <a:avLst/>
          </a:prstGeom>
          <a:noFill/>
        </p:spPr>
        <p:txBody>
          <a:bodyPr wrap="square" lIns="0" tIns="0" rIns="0" bIns="0" rtlCol="0" anchor="b" anchorCtr="0">
            <a:noAutofit/>
          </a:bodyPr>
          <a:lstStyle/>
          <a:p>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delete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before</a:t>
            </a:r>
            <a:r>
              <a:rPr kumimoji="0" lang="da-DK"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da-DK" sz="32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use</a:t>
            </a:r>
            <a:endParaRPr lang="da-DK" sz="1800" dirty="0"/>
          </a:p>
        </p:txBody>
      </p:sp>
      <p:sp>
        <p:nvSpPr>
          <p:cNvPr id="29" name="Text Box 2"/>
          <p:cNvSpPr txBox="1">
            <a:spLocks noChangeArrowheads="1"/>
          </p:cNvSpPr>
          <p:nvPr userDrawn="1"/>
        </p:nvSpPr>
        <p:spPr bwMode="auto">
          <a:xfrm>
            <a:off x="539752" y="1833789"/>
            <a:ext cx="2160798" cy="47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Use text</a:t>
            </a:r>
            <a:r>
              <a:rPr lang="da-DK" sz="1000" b="1" baseline="0" noProof="1">
                <a:solidFill>
                  <a:schemeClr val="tx1"/>
                </a:solidFill>
                <a:latin typeface="Arial" panose="020B0604020202020204" pitchFamily="34" charset="0"/>
                <a:cs typeface="Arial" panose="020B0604020202020204" pitchFamily="34" charset="0"/>
              </a:rPr>
              <a:t> styles</a:t>
            </a:r>
            <a:endParaRPr lang="da-DK"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Use the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-key</a:t>
            </a:r>
            <a:r>
              <a:rPr lang="da-DK" altLang="da-DK" sz="900" b="0" baseline="0" noProof="1">
                <a:solidFill>
                  <a:schemeClr val="tx1"/>
                </a:solidFill>
                <a:latin typeface="Arial" panose="020B0604020202020204" pitchFamily="34" charset="0"/>
                <a:cs typeface="Arial" panose="020B0604020202020204" pitchFamily="34" charset="0"/>
              </a:rPr>
              <a:t> to jump through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levels. Click </a:t>
            </a:r>
            <a:r>
              <a:rPr lang="da-DK" altLang="da-DK" sz="900" b="1" baseline="0" noProof="1">
                <a:solidFill>
                  <a:schemeClr val="tx1"/>
                </a:solidFill>
                <a:latin typeface="Arial" panose="020B0604020202020204" pitchFamily="34" charset="0"/>
                <a:cs typeface="Arial" panose="020B0604020202020204" pitchFamily="34" charset="0"/>
              </a:rPr>
              <a:t>ENTER</a:t>
            </a:r>
            <a:r>
              <a:rPr lang="da-DK" altLang="da-DK" sz="900" b="0" baseline="0" noProof="1">
                <a:solidFill>
                  <a:schemeClr val="tx1"/>
                </a:solidFill>
                <a:latin typeface="Arial" panose="020B0604020202020204" pitchFamily="34" charset="0"/>
                <a:cs typeface="Arial" panose="020B0604020202020204" pitchFamily="34" charset="0"/>
              </a:rPr>
              <a:t>, then </a:t>
            </a:r>
            <a:r>
              <a:rPr lang="da-DK" altLang="da-DK" sz="900" b="1" baseline="0" noProof="1">
                <a:solidFill>
                  <a:schemeClr val="tx1"/>
                </a:solidFill>
                <a:latin typeface="Arial" panose="020B0604020202020204" pitchFamily="34" charset="0"/>
                <a:cs typeface="Arial" panose="020B0604020202020204" pitchFamily="34" charset="0"/>
              </a:rPr>
              <a:t>TAB</a:t>
            </a:r>
            <a:r>
              <a:rPr lang="da-DK"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da-DK" altLang="da-DK" sz="900" b="0" baseline="0" noProof="1">
                <a:solidFill>
                  <a:schemeClr val="tx1"/>
                </a:solidFill>
                <a:latin typeface="Arial" panose="020B0604020202020204" pitchFamily="34" charset="0"/>
                <a:cs typeface="Arial" panose="020B0604020202020204" pitchFamily="34" charset="0"/>
              </a:rPr>
              <a:t>To go back in levels use </a:t>
            </a:r>
            <a:r>
              <a:rPr lang="da-DK" altLang="da-DK" sz="900" b="1" baseline="0" noProof="1">
                <a:solidFill>
                  <a:schemeClr val="tx1"/>
                </a:solidFill>
                <a:latin typeface="Arial" panose="020B0604020202020204" pitchFamily="34" charset="0"/>
                <a:cs typeface="Arial" panose="020B0604020202020204" pitchFamily="34" charset="0"/>
              </a:rPr>
              <a:t>SHIFT-TAB</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900" noProof="1">
                <a:solidFill>
                  <a:schemeClr val="tx1"/>
                </a:solidFill>
                <a:latin typeface="Arial" panose="020B0604020202020204" pitchFamily="34" charset="0"/>
                <a:cs typeface="Arial" panose="020B0604020202020204" pitchFamily="34" charset="0"/>
              </a:rPr>
              <a:t>Alternatively, </a:t>
            </a:r>
            <a:r>
              <a:rPr lang="da-DK" sz="900" b="1" noProof="1">
                <a:solidFill>
                  <a:schemeClr val="tx1"/>
                </a:solidFill>
                <a:latin typeface="Arial" panose="020B0604020202020204" pitchFamily="34" charset="0"/>
                <a:cs typeface="Arial" panose="020B0604020202020204" pitchFamily="34" charset="0"/>
              </a:rPr>
              <a:t>Increase</a:t>
            </a:r>
            <a:r>
              <a:rPr lang="da-DK" sz="900" baseline="0" noProof="1">
                <a:solidFill>
                  <a:schemeClr val="tx1"/>
                </a:solidFill>
                <a:latin typeface="Arial" panose="020B0604020202020204" pitchFamily="34" charset="0"/>
                <a:cs typeface="Arial" panose="020B0604020202020204" pitchFamily="34" charset="0"/>
              </a:rPr>
              <a:t> and</a:t>
            </a:r>
            <a:br>
              <a:rPr lang="da-DK" sz="900" baseline="0" noProof="1">
                <a:solidFill>
                  <a:schemeClr val="tx1"/>
                </a:solidFill>
                <a:latin typeface="Arial" panose="020B0604020202020204" pitchFamily="34" charset="0"/>
                <a:cs typeface="Arial" panose="020B0604020202020204" pitchFamily="34" charset="0"/>
              </a:rPr>
            </a:br>
            <a:r>
              <a:rPr lang="da-DK" sz="900" b="1" baseline="0" noProof="1">
                <a:solidFill>
                  <a:schemeClr val="tx1"/>
                </a:solidFill>
                <a:latin typeface="Arial" panose="020B0604020202020204" pitchFamily="34" charset="0"/>
                <a:cs typeface="Arial" panose="020B0604020202020204" pitchFamily="34" charset="0"/>
              </a:rPr>
              <a:t>Decrease </a:t>
            </a:r>
            <a:r>
              <a:rPr lang="da-DK"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Click the </a:t>
            </a:r>
            <a:r>
              <a:rPr lang="da-DK" altLang="da-DK" sz="900" b="1" baseline="0" noProof="1">
                <a:solidFill>
                  <a:schemeClr val="tx1"/>
                </a:solidFill>
                <a:latin typeface="Arial" panose="020B0604020202020204" pitchFamily="34" charset="0"/>
                <a:cs typeface="Arial" panose="020B0604020202020204" pitchFamily="34" charset="0"/>
              </a:rPr>
              <a:t>New Slide </a:t>
            </a:r>
            <a:r>
              <a:rPr lang="da-DK" altLang="da-DK" sz="900" noProof="1">
                <a:solidFill>
                  <a:schemeClr val="tx1"/>
                </a:solidFill>
                <a:latin typeface="Arial" panose="020B0604020202020204" pitchFamily="34" charset="0"/>
                <a:cs typeface="Arial" panose="020B0604020202020204" pitchFamily="34" charset="0"/>
              </a:rPr>
              <a:t>menu to insert new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Choose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to change an appropriate layout from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drop down</a:t>
            </a:r>
            <a:r>
              <a:rPr lang="da-DK" altLang="da-DK" sz="900" strike="noStrike" baseline="0" noProof="1">
                <a:solidFill>
                  <a:schemeClr val="tx1"/>
                </a:solidFill>
                <a:latin typeface="Arial" panose="020B0604020202020204" pitchFamily="34" charset="0"/>
                <a:cs typeface="Arial" panose="020B0604020202020204" pitchFamily="34" charset="0"/>
              </a:rPr>
              <a:t>"</a:t>
            </a:r>
            <a:r>
              <a:rPr lang="da-DK"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noProof="1">
                <a:solidFill>
                  <a:schemeClr val="tx1"/>
                </a:solidFill>
                <a:latin typeface="Arial" panose="020B0604020202020204" pitchFamily="34" charset="0"/>
                <a:cs typeface="Arial" panose="020B0604020202020204" pitchFamily="34" charset="0"/>
              </a:rPr>
              <a:t>Home tab</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noProof="1">
                <a:solidFill>
                  <a:schemeClr val="tx1"/>
                </a:solidFill>
                <a:latin typeface="Arial" panose="020B0604020202020204" pitchFamily="34" charset="0"/>
                <a:cs typeface="Arial" panose="020B0604020202020204" pitchFamily="34" charset="0"/>
              </a:rPr>
              <a:t> Click the </a:t>
            </a:r>
            <a:r>
              <a:rPr lang="da-DK" altLang="da-DK" sz="900" b="1" baseline="0" noProof="1">
                <a:solidFill>
                  <a:schemeClr val="tx1"/>
                </a:solidFill>
                <a:latin typeface="Arial" panose="020B0604020202020204" pitchFamily="34" charset="0"/>
                <a:cs typeface="Arial" panose="020B0604020202020204" pitchFamily="34" charset="0"/>
              </a:rPr>
              <a:t>Reset </a:t>
            </a:r>
            <a:r>
              <a:rPr lang="da-DK" altLang="da-DK" sz="900" noProof="1">
                <a:solidFill>
                  <a:schemeClr val="tx1"/>
                </a:solidFill>
                <a:latin typeface="Arial" panose="020B0604020202020204" pitchFamily="34" charset="0"/>
                <a:cs typeface="Arial" panose="020B0604020202020204" pitchFamily="34" charset="0"/>
              </a:rPr>
              <a:t>menu to resetposition, size</a:t>
            </a:r>
            <a:r>
              <a:rPr lang="da-DK" altLang="da-DK" sz="900" baseline="0" noProof="1">
                <a:solidFill>
                  <a:schemeClr val="tx1"/>
                </a:solidFill>
                <a:latin typeface="Arial" panose="020B0604020202020204" pitchFamily="34" charset="0"/>
                <a:cs typeface="Arial" panose="020B0604020202020204" pitchFamily="34" charset="0"/>
              </a:rPr>
              <a:t> and formatting of the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7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On slides with pictureplaceholder,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click on the icon and choose </a:t>
            </a:r>
            <a:r>
              <a:rPr lang="da-DK"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Crop</a:t>
            </a:r>
            <a:r>
              <a:rPr lang="da-DK" altLang="da-DK" sz="900" b="0" noProof="1">
                <a:solidFill>
                  <a:schemeClr val="tx1"/>
                </a:solidFill>
                <a:latin typeface="Arial" panose="020B0604020202020204" pitchFamily="34" charset="0"/>
                <a:cs typeface="Arial" panose="020B0604020202020204" pitchFamily="34" charset="0"/>
              </a:rPr>
              <a:t> to change size 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If you want to scale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-key down while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t>
            </a:r>
            <a:r>
              <a:rPr lang="da-DK" altLang="da-DK" sz="900" b="0" noProof="1">
                <a:solidFill>
                  <a:schemeClr val="tx1"/>
                </a:solidFill>
                <a:latin typeface="Arial" panose="020B0604020202020204" pitchFamily="34" charset="0"/>
                <a:cs typeface="Arial" panose="020B0604020202020204" pitchFamily="34" charset="0"/>
              </a:rPr>
              <a:t>If you delete the picture and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insert a new one, the picture may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lie in front of the text or graphic.</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If this happens, select the picture,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right-click and choose </a:t>
            </a:r>
            <a:r>
              <a:rPr lang="da-DK" altLang="da-DK" sz="900" b="1" noProof="1">
                <a:solidFill>
                  <a:schemeClr val="tx1"/>
                </a:solidFill>
                <a:latin typeface="Arial" panose="020B0604020202020204" pitchFamily="34" charset="0"/>
                <a:cs typeface="Arial" panose="020B0604020202020204" pitchFamily="34" charset="0"/>
              </a:rPr>
              <a:t>Send to Back</a:t>
            </a:r>
          </a:p>
        </p:txBody>
      </p:sp>
      <p:sp>
        <p:nvSpPr>
          <p:cNvPr id="25" name="Text Box 4"/>
          <p:cNvSpPr txBox="1">
            <a:spLocks noChangeArrowheads="1"/>
          </p:cNvSpPr>
          <p:nvPr userDrawn="1"/>
        </p:nvSpPr>
        <p:spPr bwMode="auto">
          <a:xfrm>
            <a:off x="7925241" y="1815926"/>
            <a:ext cx="2160798"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Change slide number,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Do this at the very end, so you get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Insert </a:t>
            </a:r>
            <a:r>
              <a:rPr lang="da-DK"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Click on </a:t>
            </a:r>
            <a:r>
              <a:rPr lang="da-DK" altLang="da-DK" sz="900" b="1" noProof="1">
                <a:solidFill>
                  <a:schemeClr val="tx1"/>
                </a:solidFill>
                <a:latin typeface="Arial" panose="020B0604020202020204" pitchFamily="34" charset="0"/>
                <a:cs typeface="Arial" panose="020B0604020202020204" pitchFamily="34" charset="0"/>
              </a:rPr>
              <a:t>Header and Footer </a:t>
            </a:r>
            <a:r>
              <a:rPr lang="da-DK" altLang="da-DK" sz="900" b="0" noProof="1">
                <a:solidFill>
                  <a:schemeClr val="tx1"/>
                </a:solidFill>
                <a:latin typeface="Arial" panose="020B0604020202020204" pitchFamily="34" charset="0"/>
                <a:cs typeface="Arial" panose="020B0604020202020204" pitchFamily="34" charset="0"/>
              </a:rP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Click </a:t>
            </a:r>
            <a:r>
              <a:rPr lang="da-DK" altLang="da-DK" sz="900" b="1" noProof="1">
                <a:solidFill>
                  <a:schemeClr val="tx1"/>
                </a:solidFill>
                <a:latin typeface="Arial" panose="020B0604020202020204" pitchFamily="34" charset="0"/>
                <a:cs typeface="Arial" panose="020B0604020202020204" pitchFamily="34" charset="0"/>
              </a:rPr>
              <a:t>Apply to All </a:t>
            </a:r>
            <a:r>
              <a:rPr lang="da-DK" altLang="da-DK" sz="900" b="0" noProof="1">
                <a:solidFill>
                  <a:schemeClr val="tx1"/>
                </a:solidFill>
                <a:latin typeface="Arial" panose="020B0604020202020204" pitchFamily="34" charset="0"/>
                <a:cs typeface="Arial" panose="020B0604020202020204" pitchFamily="34" charset="0"/>
              </a:rPr>
              <a:t>or </a:t>
            </a:r>
            <a:r>
              <a:rPr lang="da-DK" altLang="da-DK" sz="900" b="1" noProof="1">
                <a:solidFill>
                  <a:schemeClr val="tx1"/>
                </a:solidFill>
                <a:latin typeface="Arial" panose="020B0604020202020204" pitchFamily="34" charset="0"/>
                <a:cs typeface="Arial" panose="020B0604020202020204" pitchFamily="34" charset="0"/>
              </a:rPr>
              <a:t>Apply</a:t>
            </a:r>
            <a:r>
              <a:rPr lang="da-DK" altLang="da-DK" sz="900" b="0" noProof="1">
                <a:solidFill>
                  <a:schemeClr val="tx1"/>
                </a:solidFill>
                <a:latin typeface="Arial" panose="020B0604020202020204" pitchFamily="34" charset="0"/>
                <a:cs typeface="Arial" panose="020B0604020202020204" pitchFamily="34" charset="0"/>
              </a:rPr>
              <a:t> if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Click the </a:t>
            </a:r>
            <a:r>
              <a:rPr lang="da-DK" altLang="da-DK" sz="900" b="1" noProof="1">
                <a:solidFill>
                  <a:schemeClr val="tx1"/>
                </a:solidFill>
                <a:latin typeface="Arial" panose="020B0604020202020204" pitchFamily="34" charset="0"/>
                <a:cs typeface="Arial" panose="020B0604020202020204" pitchFamily="34" charset="0"/>
              </a:rPr>
              <a:t>View</a:t>
            </a:r>
            <a:r>
              <a:rPr lang="da-DK" altLang="da-DK" sz="900" b="0" noProof="1">
                <a:solidFill>
                  <a:schemeClr val="tx1"/>
                </a:solidFill>
                <a:latin typeface="Arial" panose="020B0604020202020204" pitchFamily="34" charset="0"/>
                <a:cs typeface="Arial" panose="020B0604020202020204" pitchFamily="34" charset="0"/>
              </a:rPr>
              <a:t> tab, set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tick mark next to </a:t>
            </a:r>
            <a:r>
              <a:rPr lang="da-DK" altLang="da-DK" sz="900" b="1" noProof="1">
                <a:solidFill>
                  <a:schemeClr val="tx1"/>
                </a:solidFill>
                <a:latin typeface="Arial" panose="020B0604020202020204" pitchFamily="34" charset="0"/>
                <a:cs typeface="Arial" panose="020B0604020202020204" pitchFamily="34" charset="0"/>
              </a:rPr>
              <a:t>Guides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Hint: Alt + F9 </a:t>
            </a:r>
            <a:r>
              <a:rPr lang="da-DK" altLang="da-DK" sz="900" b="0" noProof="1">
                <a:solidFill>
                  <a:schemeClr val="tx1"/>
                </a:solidFill>
                <a:latin typeface="Arial" panose="020B0604020202020204" pitchFamily="34" charset="0"/>
                <a:cs typeface="Arial" panose="020B0604020202020204" pitchFamily="34" charset="0"/>
              </a:rPr>
              <a:t>for quick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2700549" y="2877130"/>
            <a:ext cx="549328" cy="285228"/>
          </a:xfrm>
          <a:prstGeom prst="rect">
            <a:avLst/>
          </a:prstGeom>
        </p:spPr>
      </p:pic>
      <p:pic>
        <p:nvPicPr>
          <p:cNvPr id="13" name="2 New picture"/>
          <p:cNvPicPr>
            <a:picLocks noChangeAspect="1"/>
          </p:cNvPicPr>
          <p:nvPr userDrawn="1"/>
        </p:nvPicPr>
        <p:blipFill>
          <a:blip r:embed="rId3"/>
          <a:stretch>
            <a:fillRect/>
          </a:stretch>
        </p:blipFill>
        <p:spPr>
          <a:xfrm>
            <a:off x="2733943" y="3538594"/>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29933" y="4208198"/>
            <a:ext cx="593368" cy="192211"/>
          </a:xfrm>
          <a:prstGeom prst="rect">
            <a:avLst/>
          </a:prstGeom>
        </p:spPr>
      </p:pic>
      <p:pic>
        <p:nvPicPr>
          <p:cNvPr id="19" name="4 Reset"/>
          <p:cNvPicPr>
            <a:picLocks noChangeAspect="1"/>
          </p:cNvPicPr>
          <p:nvPr userDrawn="1"/>
        </p:nvPicPr>
        <p:blipFill>
          <a:blip r:embed="rId5"/>
          <a:stretch>
            <a:fillRect/>
          </a:stretch>
        </p:blipFill>
        <p:spPr>
          <a:xfrm>
            <a:off x="2731921" y="5318642"/>
            <a:ext cx="492452" cy="200416"/>
          </a:xfrm>
          <a:prstGeom prst="rect">
            <a:avLst/>
          </a:prstGeom>
        </p:spPr>
      </p:pic>
      <p:pic>
        <p:nvPicPr>
          <p:cNvPr id="5" name="5 Insert picture"/>
          <p:cNvPicPr>
            <a:picLocks noChangeAspect="1"/>
          </p:cNvPicPr>
          <p:nvPr userDrawn="1"/>
        </p:nvPicPr>
        <p:blipFill>
          <a:blip r:embed="rId6"/>
          <a:stretch>
            <a:fillRect/>
          </a:stretch>
        </p:blipFill>
        <p:spPr>
          <a:xfrm>
            <a:off x="6425716" y="2075087"/>
            <a:ext cx="262151" cy="256054"/>
          </a:xfrm>
          <a:prstGeom prst="rect">
            <a:avLst/>
          </a:prstGeom>
        </p:spPr>
      </p:pic>
      <p:pic>
        <p:nvPicPr>
          <p:cNvPr id="23" name="6 Crop"/>
          <p:cNvPicPr>
            <a:picLocks noChangeAspect="1"/>
          </p:cNvPicPr>
          <p:nvPr userDrawn="1"/>
        </p:nvPicPr>
        <p:blipFill>
          <a:blip r:embed="rId7"/>
          <a:stretch>
            <a:fillRect/>
          </a:stretch>
        </p:blipFill>
        <p:spPr>
          <a:xfrm>
            <a:off x="6406348" y="2748409"/>
            <a:ext cx="337400" cy="321707"/>
          </a:xfrm>
          <a:prstGeom prst="rect">
            <a:avLst/>
          </a:prstGeom>
        </p:spPr>
      </p:pic>
      <p:pic>
        <p:nvPicPr>
          <p:cNvPr id="2" name="7 Scale picture"/>
          <p:cNvPicPr>
            <a:picLocks noChangeAspect="1"/>
          </p:cNvPicPr>
          <p:nvPr userDrawn="1"/>
        </p:nvPicPr>
        <p:blipFill>
          <a:blip r:embed="rId8"/>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16610525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33789"/>
            <a:ext cx="2280360" cy="442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4498494" y="1833789"/>
            <a:ext cx="2160798" cy="258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25" name="Text Box 4"/>
          <p:cNvSpPr txBox="1">
            <a:spLocks noChangeArrowheads="1"/>
          </p:cNvSpPr>
          <p:nvPr userDrawn="1"/>
        </p:nvSpPr>
        <p:spPr bwMode="auto">
          <a:xfrm>
            <a:off x="7925239" y="1815926"/>
            <a:ext cx="2358243" cy="369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877130"/>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53859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208198"/>
            <a:ext cx="593368" cy="192211"/>
          </a:xfrm>
          <a:prstGeom prst="rect">
            <a:avLst/>
          </a:prstGeom>
        </p:spPr>
      </p:pic>
      <p:pic>
        <p:nvPicPr>
          <p:cNvPr id="24" name="4 Nulstil"/>
          <p:cNvPicPr>
            <a:picLocks noChangeAspect="1"/>
          </p:cNvPicPr>
          <p:nvPr userDrawn="1"/>
        </p:nvPicPr>
        <p:blipFill>
          <a:blip r:embed="rId4"/>
          <a:stretch>
            <a:fillRect/>
          </a:stretch>
        </p:blipFill>
        <p:spPr>
          <a:xfrm>
            <a:off x="2702636" y="5318642"/>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425716"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406348"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384053"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i master</a:t>
            </a:r>
            <a:endParaRPr kumimoji="0" lang="en-US"/>
          </a:p>
        </p:txBody>
      </p:sp>
      <p:sp>
        <p:nvSpPr>
          <p:cNvPr id="8" name="Pladsholder til indhold 7"/>
          <p:cNvSpPr>
            <a:spLocks noGrp="1"/>
          </p:cNvSpPr>
          <p:nvPr>
            <p:ph sz="quarter" idx="1"/>
          </p:nvPr>
        </p:nvSpPr>
        <p:spPr>
          <a:xfrm>
            <a:off x="609600" y="1600200"/>
            <a:ext cx="9956800" cy="4873752"/>
          </a:xfrm>
        </p:spPr>
        <p:txBody>
          <a:bodyPr/>
          <a:lstStyle/>
          <a:p>
            <a:pPr lvl="0" eaLnBrk="1" latinLnBrk="0" hangingPunct="1"/>
            <a:r>
              <a:rPr lang="da-DK" smtClean="0"/>
              <a:t>Klik for at redigere i master</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4"/>
          </p:nvPr>
        </p:nvSpPr>
        <p:spPr/>
        <p:txBody>
          <a:bodyPr rtlCol="0"/>
          <a:lstStyle/>
          <a:p>
            <a:fld id="{9D981CD2-0372-408A-A22B-3064AADD615A}" type="datetimeFigureOut">
              <a:rPr lang="da-DK" smtClean="0"/>
              <a:t>22-09-2024</a:t>
            </a:fld>
            <a:endParaRPr lang="da-DK"/>
          </a:p>
        </p:txBody>
      </p:sp>
      <p:sp>
        <p:nvSpPr>
          <p:cNvPr id="9" name="Pladsholder til diasnummer 8"/>
          <p:cNvSpPr>
            <a:spLocks noGrp="1"/>
          </p:cNvSpPr>
          <p:nvPr>
            <p:ph type="sldNum" sz="quarter" idx="15"/>
          </p:nvPr>
        </p:nvSpPr>
        <p:spPr/>
        <p:txBody>
          <a:bodyPr rtlCol="0"/>
          <a:lstStyle/>
          <a:p>
            <a:fld id="{91172C34-AECE-47BC-B293-5580975C6B5A}" type="slidenum">
              <a:rPr lang="da-DK" smtClean="0"/>
              <a:t>‹nr.›</a:t>
            </a:fld>
            <a:endParaRPr lang="da-DK"/>
          </a:p>
        </p:txBody>
      </p:sp>
      <p:sp>
        <p:nvSpPr>
          <p:cNvPr id="10" name="Pladsholder til sidefod 9"/>
          <p:cNvSpPr>
            <a:spLocks noGrp="1"/>
          </p:cNvSpPr>
          <p:nvPr>
            <p:ph type="ftr" sz="quarter" idx="16"/>
          </p:nvPr>
        </p:nvSpPr>
        <p:spPr/>
        <p:txBody>
          <a:bodyPr rtlCol="0"/>
          <a:lstStyle/>
          <a:p>
            <a:endParaRPr lang="da-DK"/>
          </a:p>
        </p:txBody>
      </p:sp>
    </p:spTree>
    <p:extLst>
      <p:ext uri="{BB962C8B-B14F-4D97-AF65-F5344CB8AC3E}">
        <p14:creationId xmlns:p14="http://schemas.microsoft.com/office/powerpoint/2010/main" val="130085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og bille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8C3E4E-BBDD-48E9-8B71-E6059F1139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9">
            <a:extLst>
              <a:ext uri="{FF2B5EF4-FFF2-40B4-BE49-F238E27FC236}">
                <a16:creationId xmlns:a16="http://schemas.microsoft.com/office/drawing/2014/main" id="{14452CA0-426F-4CB6-9FD6-95786A854BFF}"/>
              </a:ext>
            </a:extLst>
          </p:cNvPr>
          <p:cNvSpPr>
            <a:spLocks noGrp="1"/>
          </p:cNvSpPr>
          <p:nvPr>
            <p:ph type="pic" sz="quarter" idx="21" hasCustomPrompt="1"/>
          </p:nvPr>
        </p:nvSpPr>
        <p:spPr>
          <a:xfrm>
            <a:off x="0" y="0"/>
            <a:ext cx="12192000" cy="6858000"/>
          </a:xfrm>
        </p:spPr>
        <p:txBody>
          <a:bodyPr lIns="0" tIns="1620000"/>
          <a:lstStyle>
            <a:lvl1pPr marL="0" indent="0" algn="ctr">
              <a:buNone/>
              <a:defRPr>
                <a:solidFill>
                  <a:schemeClr val="bg1"/>
                </a:solidFill>
              </a:defRPr>
            </a:lvl1pPr>
          </a:lstStyle>
          <a:p>
            <a:r>
              <a:rPr lang="da-DK"/>
              <a:t>Marker baggrund for indsætte billede</a:t>
            </a:r>
            <a:endParaRPr lang="da-DK" dirty="0"/>
          </a:p>
        </p:txBody>
      </p:sp>
      <p:sp>
        <p:nvSpPr>
          <p:cNvPr id="32" name="Rectangle 31">
            <a:extLst>
              <a:ext uri="{FF2B5EF4-FFF2-40B4-BE49-F238E27FC236}">
                <a16:creationId xmlns:a16="http://schemas.microsoft.com/office/drawing/2014/main" id="{3443C751-657A-44C9-873F-498B6CC2FDE1}"/>
              </a:ext>
            </a:extLst>
          </p:cNvPr>
          <p:cNvSpPr/>
          <p:nvPr userDrawn="1"/>
        </p:nvSpPr>
        <p:spPr>
          <a:xfrm>
            <a:off x="431611" y="0"/>
            <a:ext cx="11331764" cy="26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Text Placeholder 8">
            <a:extLst>
              <a:ext uri="{FF2B5EF4-FFF2-40B4-BE49-F238E27FC236}">
                <a16:creationId xmlns:a16="http://schemas.microsoft.com/office/drawing/2014/main" id="{E2FE88B3-205D-4832-9530-76BB01F70811}"/>
              </a:ext>
            </a:extLst>
          </p:cNvPr>
          <p:cNvSpPr>
            <a:spLocks noGrp="1"/>
          </p:cNvSpPr>
          <p:nvPr>
            <p:ph type="body" sz="quarter" idx="17"/>
          </p:nvPr>
        </p:nvSpPr>
        <p:spPr>
          <a:xfrm>
            <a:off x="434399" y="0"/>
            <a:ext cx="11328976" cy="262800"/>
          </a:xfrm>
          <a:solidFill>
            <a:schemeClr val="accent3"/>
          </a:solidFill>
        </p:spPr>
        <p:txBody>
          <a:bodyPr/>
          <a:lstStyle>
            <a:lvl1pPr marL="0" indent="0">
              <a:buNone/>
              <a:defRPr sz="100">
                <a:solidFill>
                  <a:schemeClr val="accent3"/>
                </a:solidFill>
              </a:defRPr>
            </a:lvl1pPr>
          </a:lstStyle>
          <a:p>
            <a:pPr lvl="0"/>
            <a:r>
              <a:rPr lang="da-DK" smtClean="0"/>
              <a:t>Rediger typografien i masterens</a:t>
            </a:r>
          </a:p>
        </p:txBody>
      </p:sp>
      <p:sp>
        <p:nvSpPr>
          <p:cNvPr id="2" name="Title 1"/>
          <p:cNvSpPr>
            <a:spLocks noGrp="1"/>
          </p:cNvSpPr>
          <p:nvPr>
            <p:ph type="ctrTitle"/>
          </p:nvPr>
        </p:nvSpPr>
        <p:spPr>
          <a:xfrm>
            <a:off x="1043492" y="2462526"/>
            <a:ext cx="8143200" cy="1609200"/>
          </a:xfrm>
        </p:spPr>
        <p:txBody>
          <a:bodyPr anchor="ctr" anchorCtr="0"/>
          <a:lstStyle>
            <a:lvl1pPr algn="l">
              <a:lnSpc>
                <a:spcPct val="100000"/>
              </a:lnSpc>
              <a:defRPr sz="4000">
                <a:solidFill>
                  <a:schemeClr val="bg1"/>
                </a:solidFill>
              </a:defRPr>
            </a:lvl1pPr>
          </a:lstStyle>
          <a:p>
            <a:r>
              <a:rPr lang="da-DK" smtClean="0"/>
              <a:t>Klik for at redigere i master</a:t>
            </a:r>
            <a:endParaRPr lang="da-DK" dirty="0"/>
          </a:p>
        </p:txBody>
      </p:sp>
      <p:sp>
        <p:nvSpPr>
          <p:cNvPr id="3" name="Subtitle 2"/>
          <p:cNvSpPr>
            <a:spLocks noGrp="1"/>
          </p:cNvSpPr>
          <p:nvPr>
            <p:ph type="subTitle" idx="1"/>
          </p:nvPr>
        </p:nvSpPr>
        <p:spPr>
          <a:xfrm>
            <a:off x="1043492" y="4446000"/>
            <a:ext cx="8143200" cy="1655762"/>
          </a:xfrm>
        </p:spPr>
        <p:txBody>
          <a:bodyPr/>
          <a:lstStyle>
            <a:lvl1pPr marL="0" indent="0" algn="l">
              <a:spcBef>
                <a:spcPts val="0"/>
              </a:spcBef>
              <a:buFont typeface="Arial" panose="020B0604020202020204" pitchFamily="34" charset="0"/>
              <a:buChar char="​"/>
              <a:defRPr sz="2000">
                <a:solidFill>
                  <a:schemeClr val="bg1"/>
                </a:solidFill>
              </a:defRPr>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4" name="Date_DateCustomA"/>
          <p:cNvSpPr>
            <a:spLocks noGrp="1"/>
          </p:cNvSpPr>
          <p:nvPr>
            <p:ph type="dt" sz="half" idx="10"/>
          </p:nvPr>
        </p:nvSpPr>
        <p:spPr>
          <a:xfrm>
            <a:off x="9198001" y="805417"/>
            <a:ext cx="2559600" cy="115200"/>
          </a:xfrm>
        </p:spPr>
        <p:txBody>
          <a:bodyPr/>
          <a:lstStyle>
            <a:lvl1pPr marL="0" indent="0" algn="r">
              <a:buNone/>
              <a:defRPr sz="950" b="0">
                <a:solidFill>
                  <a:schemeClr val="bg1"/>
                </a:solidFill>
              </a:defRPr>
            </a:lvl1pPr>
          </a:lstStyle>
          <a:p>
            <a:endParaRPr lang="da-DK" dirty="0"/>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651556"/>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497694"/>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13" name="FLD_PresentationTitle" hidden="1">
            <a:extLst>
              <a:ext uri="{FF2B5EF4-FFF2-40B4-BE49-F238E27FC236}">
                <a16:creationId xmlns:a16="http://schemas.microsoft.com/office/drawing/2014/main" id="{C123D1A9-0767-483A-8225-65459EFEC53C}"/>
              </a:ext>
            </a:extLst>
          </p:cNvPr>
          <p:cNvSpPr>
            <a:spLocks noGrp="1"/>
          </p:cNvSpPr>
          <p:nvPr>
            <p:ph type="ftr" sz="quarter" idx="11"/>
          </p:nvPr>
        </p:nvSpPr>
        <p:spPr>
          <a:xfrm>
            <a:off x="0" y="6977369"/>
            <a:ext cx="0" cy="0"/>
          </a:xfrm>
        </p:spPr>
        <p:txBody>
          <a:bodyPr/>
          <a:lstStyle>
            <a:lvl1pPr algn="l">
              <a:defRPr sz="100">
                <a:solidFill>
                  <a:schemeClr val="bg1"/>
                </a:solidFill>
              </a:defRPr>
            </a:lvl1pPr>
          </a:lstStyle>
          <a:p>
            <a:r>
              <a:rPr lang="da-DK" dirty="0"/>
              <a:t>Præsentationstitel</a:t>
            </a:r>
          </a:p>
        </p:txBody>
      </p:sp>
      <p:sp>
        <p:nvSpPr>
          <p:cNvPr id="14" name="Slide Number Placeholder 5" hidden="1">
            <a:extLst>
              <a:ext uri="{FF2B5EF4-FFF2-40B4-BE49-F238E27FC236}">
                <a16:creationId xmlns:a16="http://schemas.microsoft.com/office/drawing/2014/main" id="{79797EBF-36A9-4B7E-9F87-8907DC9CBFAD}"/>
              </a:ext>
            </a:extLst>
          </p:cNvPr>
          <p:cNvSpPr>
            <a:spLocks noGrp="1"/>
          </p:cNvSpPr>
          <p:nvPr>
            <p:ph type="sldNum" sz="quarter" idx="12"/>
          </p:nvPr>
        </p:nvSpPr>
        <p:spPr>
          <a:xfrm>
            <a:off x="0" y="6977369"/>
            <a:ext cx="0" cy="0"/>
          </a:xfrm>
        </p:spPr>
        <p:txBody>
          <a:bodyPr/>
          <a:lstStyle>
            <a:lvl1pPr algn="l">
              <a:defRPr sz="100">
                <a:solidFill>
                  <a:schemeClr val="bg1"/>
                </a:solidFill>
              </a:defRPr>
            </a:lvl1pPr>
          </a:lstStyle>
          <a:p>
            <a:fld id="{24C8C45C-947F-4981-8B3F-4F32E973C901}" type="slidenum">
              <a:rPr lang="da-DK" smtClean="0"/>
              <a:pPr/>
              <a:t>‹nr.›</a:t>
            </a:fld>
            <a:endParaRPr lang="da-DK" dirty="0"/>
          </a:p>
        </p:txBody>
      </p:sp>
      <p:sp>
        <p:nvSpPr>
          <p:cNvPr id="20" name="Text Placeholder 8">
            <a:extLst>
              <a:ext uri="{FF2B5EF4-FFF2-40B4-BE49-F238E27FC236}">
                <a16:creationId xmlns:a16="http://schemas.microsoft.com/office/drawing/2014/main" id="{E6FBC98D-49B7-4509-923D-45CFDF8C5A00}"/>
              </a:ext>
            </a:extLst>
          </p:cNvPr>
          <p:cNvSpPr>
            <a:spLocks noGrp="1"/>
          </p:cNvSpPr>
          <p:nvPr>
            <p:ph type="body" sz="quarter" idx="18"/>
          </p:nvPr>
        </p:nvSpPr>
        <p:spPr>
          <a:xfrm>
            <a:off x="434399" y="6595200"/>
            <a:ext cx="11328976" cy="262800"/>
          </a:xfrm>
          <a:solidFill>
            <a:schemeClr val="tx2"/>
          </a:solidFill>
        </p:spPr>
        <p:txBody>
          <a:bodyPr/>
          <a:lstStyle>
            <a:lvl1pPr marL="0" indent="0">
              <a:buNone/>
              <a:defRPr sz="100">
                <a:solidFill>
                  <a:schemeClr val="tx2"/>
                </a:solidFill>
              </a:defRPr>
            </a:lvl1pPr>
          </a:lstStyle>
          <a:p>
            <a:pPr lvl="0"/>
            <a:r>
              <a:rPr lang="da-DK" smtClean="0"/>
              <a:t>Rediger typografien i masterens</a:t>
            </a:r>
          </a:p>
        </p:txBody>
      </p:sp>
      <p:pic>
        <p:nvPicPr>
          <p:cNvPr id="2050"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56632" y="145780"/>
            <a:ext cx="2826264" cy="125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85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8748000"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427121" y="2046514"/>
            <a:ext cx="11337758"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427121" y="617429"/>
            <a:ext cx="11337758"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Tree>
    <p:extLst>
      <p:ext uri="{BB962C8B-B14F-4D97-AF65-F5344CB8AC3E}">
        <p14:creationId xmlns:p14="http://schemas.microsoft.com/office/powerpoint/2010/main" val="1154529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2" y="2051999"/>
            <a:ext cx="548767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19" name="Content Placeholder 2">
            <a:extLst>
              <a:ext uri="{FF2B5EF4-FFF2-40B4-BE49-F238E27FC236}">
                <a16:creationId xmlns:a16="http://schemas.microsoft.com/office/drawing/2014/main" id="{B91A6608-7D3E-4593-BB31-B40A60FDA8A9}"/>
              </a:ext>
            </a:extLst>
          </p:cNvPr>
          <p:cNvSpPr>
            <a:spLocks noGrp="1"/>
          </p:cNvSpPr>
          <p:nvPr>
            <p:ph idx="14"/>
          </p:nvPr>
        </p:nvSpPr>
        <p:spPr>
          <a:xfrm>
            <a:off x="6277202" y="2051999"/>
            <a:ext cx="548039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20" name="Title Placeholder 1">
            <a:extLst>
              <a:ext uri="{FF2B5EF4-FFF2-40B4-BE49-F238E27FC236}">
                <a16:creationId xmlns:a16="http://schemas.microsoft.com/office/drawing/2014/main" id="{6FF08774-C93E-4FA8-9CF6-8A28A6330EA8}"/>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3B1BAB41-9B89-4DAB-AC95-398DF9CCB750}"/>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Tree>
    <p:extLst>
      <p:ext uri="{BB962C8B-B14F-4D97-AF65-F5344CB8AC3E}">
        <p14:creationId xmlns:p14="http://schemas.microsoft.com/office/powerpoint/2010/main" val="3486740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9ADD05-CB26-41BC-BADE-66930D04AFF3}"/>
              </a:ext>
            </a:extLst>
          </p:cNvPr>
          <p:cNvSpPr/>
          <p:nvPr userDrawn="1"/>
        </p:nvSpPr>
        <p:spPr>
          <a:xfrm>
            <a:off x="0" y="0"/>
            <a:ext cx="5914792" cy="68579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3" name="Content Placeholder 2"/>
          <p:cNvSpPr>
            <a:spLocks noGrp="1"/>
          </p:cNvSpPr>
          <p:nvPr>
            <p:ph idx="1"/>
          </p:nvPr>
        </p:nvSpPr>
        <p:spPr>
          <a:xfrm>
            <a:off x="6274801" y="2051999"/>
            <a:ext cx="548279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7" name="Subtitle 2">
            <a:extLst>
              <a:ext uri="{FF2B5EF4-FFF2-40B4-BE49-F238E27FC236}">
                <a16:creationId xmlns:a16="http://schemas.microsoft.com/office/drawing/2014/main" id="{264C4D93-7B27-4019-925E-9DB35D7C3D84}"/>
              </a:ext>
            </a:extLst>
          </p:cNvPr>
          <p:cNvSpPr>
            <a:spLocks noGrp="1"/>
          </p:cNvSpPr>
          <p:nvPr>
            <p:ph type="subTitle" idx="13"/>
          </p:nvPr>
        </p:nvSpPr>
        <p:spPr>
          <a:xfrm>
            <a:off x="6274800" y="1024142"/>
            <a:ext cx="5482791"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21" name="Text Placeholder 20">
            <a:extLst>
              <a:ext uri="{FF2B5EF4-FFF2-40B4-BE49-F238E27FC236}">
                <a16:creationId xmlns:a16="http://schemas.microsoft.com/office/drawing/2014/main" id="{EB2ED1E1-EDDB-4615-B974-BB35C6940001}"/>
              </a:ext>
            </a:extLst>
          </p:cNvPr>
          <p:cNvSpPr>
            <a:spLocks noGrp="1"/>
          </p:cNvSpPr>
          <p:nvPr>
            <p:ph type="body" sz="quarter" idx="16"/>
          </p:nvPr>
        </p:nvSpPr>
        <p:spPr>
          <a:xfrm>
            <a:off x="427038" y="628650"/>
            <a:ext cx="5127625" cy="5185344"/>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0" name="Title Placeholder 1">
            <a:extLst>
              <a:ext uri="{FF2B5EF4-FFF2-40B4-BE49-F238E27FC236}">
                <a16:creationId xmlns:a16="http://schemas.microsoft.com/office/drawing/2014/main" id="{3944CFDE-3736-4D22-A73D-5C4C944F0F29}"/>
              </a:ext>
            </a:extLst>
          </p:cNvPr>
          <p:cNvSpPr>
            <a:spLocks noGrp="1"/>
          </p:cNvSpPr>
          <p:nvPr>
            <p:ph type="title"/>
            <p:custDataLst>
              <p:tags r:id="rId1"/>
            </p:custDataLst>
          </p:nvPr>
        </p:nvSpPr>
        <p:spPr>
          <a:xfrm>
            <a:off x="6274800" y="617429"/>
            <a:ext cx="548520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2" name="Date_DateCustomA" hidden="1">
            <a:extLst>
              <a:ext uri="{FF2B5EF4-FFF2-40B4-BE49-F238E27FC236}">
                <a16:creationId xmlns:a16="http://schemas.microsoft.com/office/drawing/2014/main" id="{F0CBB1BF-508B-4620-B53A-E34B60BA7492}"/>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4098" name="Picture 2" descr="C:\Users\ibl\Desktop\PP skabelon\LOGOER\Det Nationale Forskingscenter for Arbejdsmiljo_NEG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870" y="5820189"/>
            <a:ext cx="2000761" cy="89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79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21" y="2051999"/>
            <a:ext cx="7420879"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427121" y="617429"/>
            <a:ext cx="11332879"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8" name="Text Placeholder 20">
            <a:extLst>
              <a:ext uri="{FF2B5EF4-FFF2-40B4-BE49-F238E27FC236}">
                <a16:creationId xmlns:a16="http://schemas.microsoft.com/office/drawing/2014/main" id="{F5C50BA5-F381-447A-A5C2-DE11561DBB25}"/>
              </a:ext>
            </a:extLst>
          </p:cNvPr>
          <p:cNvSpPr>
            <a:spLocks noGrp="1"/>
          </p:cNvSpPr>
          <p:nvPr>
            <p:ph type="body" sz="quarter" idx="16" hasCustomPrompt="1"/>
          </p:nvPr>
        </p:nvSpPr>
        <p:spPr>
          <a:xfrm>
            <a:off x="8208000" y="2051998"/>
            <a:ext cx="3549597" cy="1607495"/>
          </a:xfrm>
          <a:solidFill>
            <a:schemeClr val="tx2"/>
          </a:solidFill>
        </p:spPr>
        <p:txBody>
          <a:bodyPr lIns="216000" tIns="216000" rIns="216000" bIns="216000"/>
          <a:lstStyle>
            <a:lvl1pPr marL="0" indent="0">
              <a:buClr>
                <a:schemeClr val="bg1"/>
              </a:buClr>
              <a:buFont typeface="Calibri" panose="020F0502020204030204" pitchFamily="34" charset="0"/>
              <a:buChar char="​"/>
              <a:defRPr sz="4400" b="1">
                <a:solidFill>
                  <a:schemeClr val="bg1"/>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56%</a:t>
            </a:r>
          </a:p>
          <a:p>
            <a:pPr lvl="1"/>
            <a:r>
              <a:rPr lang="da-DK" dirty="0"/>
              <a:t>Second </a:t>
            </a:r>
            <a:r>
              <a:rPr lang="da-DK" dirty="0" err="1"/>
              <a:t>level</a:t>
            </a:r>
            <a:endParaRPr lang="da-DK" dirty="0"/>
          </a:p>
        </p:txBody>
      </p:sp>
      <p:sp>
        <p:nvSpPr>
          <p:cNvPr id="30" name="Date_DateCustomA" hidden="1">
            <a:extLst>
              <a:ext uri="{FF2B5EF4-FFF2-40B4-BE49-F238E27FC236}">
                <a16:creationId xmlns:a16="http://schemas.microsoft.com/office/drawing/2014/main" id="{D3897813-E321-452C-B280-9AE7127CDBE7}"/>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10" name="Subtitle 2">
            <a:extLst>
              <a:ext uri="{FF2B5EF4-FFF2-40B4-BE49-F238E27FC236}">
                <a16:creationId xmlns:a16="http://schemas.microsoft.com/office/drawing/2014/main" id="{8D0F0542-3174-4669-BF1C-AC0ADE13A9E4}"/>
              </a:ext>
            </a:extLst>
          </p:cNvPr>
          <p:cNvSpPr>
            <a:spLocks noGrp="1"/>
          </p:cNvSpPr>
          <p:nvPr>
            <p:ph type="subTitle" idx="13"/>
          </p:nvPr>
        </p:nvSpPr>
        <p:spPr>
          <a:xfrm>
            <a:off x="427121" y="988154"/>
            <a:ext cx="11337758"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
        <p:nvSpPr>
          <p:cNvPr id="12" name="Text Placeholder 20">
            <a:extLst>
              <a:ext uri="{FF2B5EF4-FFF2-40B4-BE49-F238E27FC236}">
                <a16:creationId xmlns:a16="http://schemas.microsoft.com/office/drawing/2014/main" id="{5C262016-37C5-41B6-8FC4-E5614F7A543C}"/>
              </a:ext>
            </a:extLst>
          </p:cNvPr>
          <p:cNvSpPr>
            <a:spLocks noGrp="1"/>
          </p:cNvSpPr>
          <p:nvPr>
            <p:ph type="body" sz="quarter" idx="19"/>
          </p:nvPr>
        </p:nvSpPr>
        <p:spPr>
          <a:xfrm>
            <a:off x="8208000" y="3853148"/>
            <a:ext cx="3549597" cy="1607495"/>
          </a:xfrm>
          <a:solidFill>
            <a:schemeClr val="accent2"/>
          </a:solidFill>
        </p:spPr>
        <p:txBody>
          <a:bodyPr lIns="216000" tIns="216000" rIns="216000" bIns="216000"/>
          <a:lstStyle>
            <a:lvl1pPr marL="0" indent="0">
              <a:buClr>
                <a:schemeClr val="bg1"/>
              </a:buClr>
              <a:buFont typeface="Calibri" panose="020F0502020204030204" pitchFamily="34" charset="0"/>
              <a:buChar char="​"/>
              <a:defRPr sz="1600" b="0">
                <a:solidFill>
                  <a:schemeClr val="tx2"/>
                </a:solidFill>
              </a:defRPr>
            </a:lvl1pPr>
            <a:lvl2pPr marL="0" indent="0">
              <a:buClr>
                <a:schemeClr val="bg1"/>
              </a:buClr>
              <a:buFont typeface="Calibri" panose="020F050202020403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smtClean="0"/>
              <a:t>Rediger typografien i masterens</a:t>
            </a:r>
          </a:p>
        </p:txBody>
      </p:sp>
    </p:spTree>
    <p:extLst>
      <p:ext uri="{BB962C8B-B14F-4D97-AF65-F5344CB8AC3E}">
        <p14:creationId xmlns:p14="http://schemas.microsoft.com/office/powerpoint/2010/main" val="1407010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dhold og billede ">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E571E61-9BE6-4D21-93C5-55BB00D16155}"/>
              </a:ext>
            </a:extLst>
          </p:cNvPr>
          <p:cNvSpPr>
            <a:spLocks noGrp="1"/>
          </p:cNvSpPr>
          <p:nvPr>
            <p:ph type="pic" idx="15" hasCustomPrompt="1"/>
          </p:nvPr>
        </p:nvSpPr>
        <p:spPr>
          <a:xfrm>
            <a:off x="6274800" y="0"/>
            <a:ext cx="5917200" cy="6858000"/>
          </a:xfrm>
          <a:solidFill>
            <a:schemeClr val="bg2"/>
          </a:solidFill>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ikon for at indsætte billede</a:t>
            </a:r>
            <a:endParaRPr lang="da-DK" dirty="0"/>
          </a:p>
        </p:txBody>
      </p:sp>
      <p:sp>
        <p:nvSpPr>
          <p:cNvPr id="3" name="Content Placeholder 2"/>
          <p:cNvSpPr>
            <a:spLocks noGrp="1"/>
          </p:cNvSpPr>
          <p:nvPr>
            <p:ph idx="1"/>
          </p:nvPr>
        </p:nvSpPr>
        <p:spPr>
          <a:xfrm>
            <a:off x="427122" y="2051999"/>
            <a:ext cx="5487678" cy="3761995"/>
          </a:xfrm>
        </p:spPr>
        <p:txBody>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FLD_PresentationTitle"/>
          <p:cNvSpPr>
            <a:spLocks noGrp="1"/>
          </p:cNvSpPr>
          <p:nvPr>
            <p:ph type="ftr" sz="quarter" idx="11"/>
          </p:nvPr>
        </p:nvSpPr>
        <p:spPr>
          <a:xfrm>
            <a:off x="9205279" y="6321067"/>
            <a:ext cx="2559600" cy="180000"/>
          </a:xfrm>
        </p:spPr>
        <p:txBody>
          <a:bodyPr/>
          <a:lstStyle>
            <a:lvl1pPr>
              <a:defRPr>
                <a:solidFill>
                  <a:schemeClr val="tx2"/>
                </a:solidFill>
              </a:defRPr>
            </a:lvl1pPr>
          </a:lstStyle>
          <a:p>
            <a:r>
              <a:rPr lang="da-DK" dirty="0"/>
              <a:t>Præsentationstitel</a:t>
            </a:r>
          </a:p>
        </p:txBody>
      </p:sp>
      <p:sp>
        <p:nvSpPr>
          <p:cNvPr id="6" name="Slide Number Placeholder 5"/>
          <p:cNvSpPr>
            <a:spLocks noGrp="1"/>
          </p:cNvSpPr>
          <p:nvPr>
            <p:ph type="sldNum" sz="quarter" idx="12"/>
          </p:nvPr>
        </p:nvSpPr>
        <p:spPr>
          <a:xfrm>
            <a:off x="9205280" y="6434418"/>
            <a:ext cx="2559600" cy="180000"/>
          </a:xfrm>
        </p:spPr>
        <p:txBody>
          <a:bodyPr/>
          <a:lstStyle>
            <a:lvl1pPr>
              <a:defRPr>
                <a:solidFill>
                  <a:schemeClr val="tx2"/>
                </a:solidFill>
              </a:defRPr>
            </a:lvl1pPr>
          </a:lstStyle>
          <a:p>
            <a:fld id="{859873C9-BF5D-4A9A-BB31-45BBB7BABAF7}" type="slidenum">
              <a:rPr lang="da-DK" smtClean="0"/>
              <a:pPr/>
              <a:t>‹nr.›</a:t>
            </a:fld>
            <a:endParaRPr lang="da-DK" dirty="0"/>
          </a:p>
        </p:txBody>
      </p:sp>
      <p:sp>
        <p:nvSpPr>
          <p:cNvPr id="19" name="Title Placeholder 1">
            <a:extLst>
              <a:ext uri="{FF2B5EF4-FFF2-40B4-BE49-F238E27FC236}">
                <a16:creationId xmlns:a16="http://schemas.microsoft.com/office/drawing/2014/main" id="{938FB493-B08C-476B-B49E-C8AD993273C8}"/>
              </a:ext>
            </a:extLst>
          </p:cNvPr>
          <p:cNvSpPr>
            <a:spLocks noGrp="1"/>
          </p:cNvSpPr>
          <p:nvPr>
            <p:ph type="title"/>
            <p:custDataLst>
              <p:tags r:id="rId1"/>
            </p:custDataLst>
          </p:nvPr>
        </p:nvSpPr>
        <p:spPr>
          <a:xfrm>
            <a:off x="427122" y="617429"/>
            <a:ext cx="5487670" cy="352456"/>
          </a:xfrm>
          <a:prstGeom prst="rect">
            <a:avLst/>
          </a:prstGeom>
        </p:spPr>
        <p:txBody>
          <a:bodyPr vert="horz" lIns="0" tIns="0" rIns="0" bIns="0" rtlCol="0" anchor="t" anchorCtr="0">
            <a:noAutofit/>
          </a:bodyPr>
          <a:lstStyle/>
          <a:p>
            <a:r>
              <a:rPr lang="da-DK" smtClean="0"/>
              <a:t>Klik for at redigere i master</a:t>
            </a:r>
            <a:endParaRPr lang="da-DK" dirty="0"/>
          </a:p>
        </p:txBody>
      </p:sp>
      <p:sp>
        <p:nvSpPr>
          <p:cNvPr id="21" name="Date_DateCustomA" hidden="1">
            <a:extLst>
              <a:ext uri="{FF2B5EF4-FFF2-40B4-BE49-F238E27FC236}">
                <a16:creationId xmlns:a16="http://schemas.microsoft.com/office/drawing/2014/main" id="{CF23EAF1-C319-4D2A-8C45-7DFF9A3BB66D}"/>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9" name="Subtitle 2">
            <a:extLst>
              <a:ext uri="{FF2B5EF4-FFF2-40B4-BE49-F238E27FC236}">
                <a16:creationId xmlns:a16="http://schemas.microsoft.com/office/drawing/2014/main" id="{334133B0-3967-4329-B503-D07DB7228048}"/>
              </a:ext>
            </a:extLst>
          </p:cNvPr>
          <p:cNvSpPr>
            <a:spLocks noGrp="1"/>
          </p:cNvSpPr>
          <p:nvPr>
            <p:ph type="subTitle" idx="13"/>
          </p:nvPr>
        </p:nvSpPr>
        <p:spPr>
          <a:xfrm>
            <a:off x="427121" y="988154"/>
            <a:ext cx="5487670" cy="352454"/>
          </a:xfrm>
        </p:spPr>
        <p:txBody>
          <a:bodyPr/>
          <a:lstStyle>
            <a:lvl1pPr marL="0" indent="0" algn="l">
              <a:spcBef>
                <a:spcPts val="0"/>
              </a:spcBef>
              <a:buFont typeface="Arial" panose="020B0604020202020204" pitchFamily="34" charset="0"/>
              <a:buChar char="​"/>
              <a:defRPr sz="20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smtClean="0"/>
              <a:t>Klik for at redigere undertiteltypografien i masteren</a:t>
            </a:r>
            <a:endParaRPr lang="da-DK" dirty="0"/>
          </a:p>
        </p:txBody>
      </p:sp>
    </p:spTree>
    <p:extLst>
      <p:ext uri="{BB962C8B-B14F-4D97-AF65-F5344CB8AC3E}">
        <p14:creationId xmlns:p14="http://schemas.microsoft.com/office/powerpoint/2010/main" val="3074628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ktio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00E2174-B641-49F1-B88A-78B3D5337C9F}"/>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bg1"/>
                </a:solidFill>
              </a:defRPr>
            </a:lvl1pPr>
          </a:lstStyle>
          <a:p>
            <a:r>
              <a:rPr lang="da-DK" smtClean="0"/>
              <a:t>Klik for at redigere i master</a:t>
            </a:r>
            <a:endParaRPr lang="da-DK" dirty="0"/>
          </a:p>
        </p:txBody>
      </p:sp>
      <p:sp>
        <p:nvSpPr>
          <p:cNvPr id="4" name="Date_DateCustomA" hidden="1"/>
          <p:cNvSpPr>
            <a:spLocks noGrp="1"/>
          </p:cNvSpPr>
          <p:nvPr>
            <p:ph type="dt" sz="half" idx="10"/>
          </p:nvPr>
        </p:nvSpPr>
        <p:spPr>
          <a:xfrm>
            <a:off x="0" y="7224417"/>
            <a:ext cx="0" cy="0"/>
          </a:xfrm>
        </p:spPr>
        <p:txBody>
          <a:bodyPr/>
          <a:lstStyle>
            <a:lvl1pPr algn="l">
              <a:defRPr sz="100" b="0">
                <a:noFill/>
              </a:defRPr>
            </a:lvl1pPr>
          </a:lstStyle>
          <a:p>
            <a:endParaRPr lang="da-DK" dirty="0"/>
          </a:p>
        </p:txBody>
      </p:sp>
      <p:sp>
        <p:nvSpPr>
          <p:cNvPr id="5" name="FLD_PresentationTitle" hidden="1"/>
          <p:cNvSpPr>
            <a:spLocks noGrp="1"/>
          </p:cNvSpPr>
          <p:nvPr>
            <p:ph type="ftr" sz="quarter" idx="11"/>
          </p:nvPr>
        </p:nvSpPr>
        <p:spPr>
          <a:xfrm>
            <a:off x="0" y="7224417"/>
            <a:ext cx="0" cy="0"/>
          </a:xfrm>
        </p:spPr>
        <p:txBody>
          <a:bodyPr/>
          <a:lstStyle>
            <a:lvl1pPr algn="l">
              <a:defRPr sz="100">
                <a:noFill/>
              </a:defRPr>
            </a:lvl1pPr>
          </a:lstStyle>
          <a:p>
            <a:r>
              <a:rPr lang="da-DK" dirty="0"/>
              <a:t>Præsentationstitel</a:t>
            </a:r>
          </a:p>
        </p:txBody>
      </p:sp>
      <p:sp>
        <p:nvSpPr>
          <p:cNvPr id="6" name="Slide Number Placeholder 5" hidden="1"/>
          <p:cNvSpPr>
            <a:spLocks noGrp="1"/>
          </p:cNvSpPr>
          <p:nvPr>
            <p:ph type="sldNum" sz="quarter" idx="12"/>
          </p:nvPr>
        </p:nvSpPr>
        <p:spPr>
          <a:xfrm>
            <a:off x="0" y="7224417"/>
            <a:ext cx="0" cy="0"/>
          </a:xfrm>
        </p:spPr>
        <p:txBody>
          <a:bodyPr/>
          <a:lstStyle>
            <a:lvl1pPr algn="l">
              <a:defRPr sz="100">
                <a:noFill/>
              </a:defRPr>
            </a:lvl1pPr>
          </a:lstStyle>
          <a:p>
            <a:fld id="{24C8C45C-947F-4981-8B3F-4F32E973C901}" type="slidenum">
              <a:rPr lang="da-DK" smtClean="0"/>
              <a:pPr/>
              <a:t>‹nr.›</a:t>
            </a:fld>
            <a:endParaRPr lang="da-DK" dirty="0"/>
          </a:p>
        </p:txBody>
      </p:sp>
      <p:sp>
        <p:nvSpPr>
          <p:cNvPr id="10" name="Rectangle 9">
            <a:extLst>
              <a:ext uri="{FF2B5EF4-FFF2-40B4-BE49-F238E27FC236}">
                <a16:creationId xmlns:a16="http://schemas.microsoft.com/office/drawing/2014/main" id="{CA61557C-824F-41F9-87B9-A19D054280EB}"/>
              </a:ext>
            </a:extLst>
          </p:cNvPr>
          <p:cNvSpPr/>
          <p:nvPr userDrawn="1"/>
        </p:nvSpPr>
        <p:spPr>
          <a:xfrm>
            <a:off x="431611" y="6595200"/>
            <a:ext cx="11331764" cy="26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7" name="Text Placeholder 26">
            <a:extLst>
              <a:ext uri="{FF2B5EF4-FFF2-40B4-BE49-F238E27FC236}">
                <a16:creationId xmlns:a16="http://schemas.microsoft.com/office/drawing/2014/main" id="{0F42AC1B-CBBF-4818-BF42-954F2EDF7F0A}"/>
              </a:ext>
            </a:extLst>
          </p:cNvPr>
          <p:cNvSpPr>
            <a:spLocks noGrp="1"/>
          </p:cNvSpPr>
          <p:nvPr userDrawn="1">
            <p:ph type="body" sz="quarter" idx="13" hasCustomPrompt="1"/>
          </p:nvPr>
        </p:nvSpPr>
        <p:spPr>
          <a:xfrm>
            <a:off x="9198000" y="581716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Medarbejdertitel</a:t>
            </a:r>
          </a:p>
        </p:txBody>
      </p:sp>
      <p:sp>
        <p:nvSpPr>
          <p:cNvPr id="28" name="Text Placeholder 26">
            <a:extLst>
              <a:ext uri="{FF2B5EF4-FFF2-40B4-BE49-F238E27FC236}">
                <a16:creationId xmlns:a16="http://schemas.microsoft.com/office/drawing/2014/main" id="{E0607893-D19A-4D4E-A1A9-C9DCC253B678}"/>
              </a:ext>
            </a:extLst>
          </p:cNvPr>
          <p:cNvSpPr>
            <a:spLocks noGrp="1"/>
          </p:cNvSpPr>
          <p:nvPr userDrawn="1">
            <p:ph type="body" sz="quarter" idx="14" hasCustomPrompt="1"/>
          </p:nvPr>
        </p:nvSpPr>
        <p:spPr>
          <a:xfrm>
            <a:off x="9198000" y="5663299"/>
            <a:ext cx="2559600" cy="115200"/>
          </a:xfrm>
        </p:spPr>
        <p:txBody>
          <a:bodyPr/>
          <a:lstStyle>
            <a:lvl1pPr marL="0" indent="0" algn="r">
              <a:buNone/>
              <a:defRPr sz="950" b="1">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 Navnesen</a:t>
            </a:r>
          </a:p>
        </p:txBody>
      </p:sp>
      <p:sp>
        <p:nvSpPr>
          <p:cNvPr id="30" name="Text Placeholder 26">
            <a:extLst>
              <a:ext uri="{FF2B5EF4-FFF2-40B4-BE49-F238E27FC236}">
                <a16:creationId xmlns:a16="http://schemas.microsoft.com/office/drawing/2014/main" id="{90B67A7E-F8AD-4501-B3ED-7DF56BC18956}"/>
              </a:ext>
            </a:extLst>
          </p:cNvPr>
          <p:cNvSpPr>
            <a:spLocks noGrp="1"/>
          </p:cNvSpPr>
          <p:nvPr>
            <p:ph type="body" sz="quarter" idx="15" hasCustomPrompt="1"/>
          </p:nvPr>
        </p:nvSpPr>
        <p:spPr>
          <a:xfrm>
            <a:off x="9198000" y="6093771"/>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Navn.navnesen@bm.dk</a:t>
            </a:r>
          </a:p>
        </p:txBody>
      </p:sp>
      <p:sp>
        <p:nvSpPr>
          <p:cNvPr id="31" name="Text Placeholder 26">
            <a:extLst>
              <a:ext uri="{FF2B5EF4-FFF2-40B4-BE49-F238E27FC236}">
                <a16:creationId xmlns:a16="http://schemas.microsoft.com/office/drawing/2014/main" id="{33219B6C-E56F-40C7-AC30-BCA5E6900E7F}"/>
              </a:ext>
            </a:extLst>
          </p:cNvPr>
          <p:cNvSpPr>
            <a:spLocks noGrp="1"/>
          </p:cNvSpPr>
          <p:nvPr>
            <p:ph type="body" sz="quarter" idx="16" hasCustomPrompt="1"/>
          </p:nvPr>
        </p:nvSpPr>
        <p:spPr>
          <a:xfrm>
            <a:off x="9198000" y="6229285"/>
            <a:ext cx="2559600" cy="115200"/>
          </a:xfrm>
        </p:spPr>
        <p:txBody>
          <a:bodyPr anchor="ctr" anchorCtr="0"/>
          <a:lstStyle>
            <a:lvl1pPr marL="0" indent="0" algn="r">
              <a:buNone/>
              <a:defRPr sz="950">
                <a:solidFill>
                  <a:schemeClr val="bg1"/>
                </a:solidFill>
              </a:defRPr>
            </a:lvl1pPr>
            <a:lvl2pPr marL="216000" indent="0">
              <a:buNone/>
              <a:defRPr sz="950"/>
            </a:lvl2pPr>
            <a:lvl3pPr>
              <a:buNone/>
              <a:defRPr sz="950"/>
            </a:lvl3pPr>
            <a:lvl4pPr>
              <a:buNone/>
              <a:defRPr sz="950"/>
            </a:lvl4pPr>
            <a:lvl5pPr>
              <a:buNone/>
              <a:defRPr sz="950"/>
            </a:lvl5pPr>
          </a:lstStyle>
          <a:p>
            <a:pPr lvl="0"/>
            <a:r>
              <a:rPr lang="da-DK" dirty="0"/>
              <a:t>+45 2345 3456</a:t>
            </a:r>
          </a:p>
        </p:txBody>
      </p:sp>
      <p:pic>
        <p:nvPicPr>
          <p:cNvPr id="5122" name="Picture 2" descr="C:\Users\ibl\Desktop\PP skabelon\LOGOER\Det Nationale Forskingscenter for Arbejdsmiljo_NEG_RGB.png"/>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75707" y="5344357"/>
            <a:ext cx="2811507" cy="125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526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lede blå teks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02E20981-DA76-4348-8061-6D994FFD98BB}"/>
              </a:ext>
            </a:extLst>
          </p:cNvPr>
          <p:cNvSpPr>
            <a:spLocks noGrp="1"/>
          </p:cNvSpPr>
          <p:nvPr>
            <p:ph type="pic" idx="15" hasCustomPrompt="1"/>
          </p:nvPr>
        </p:nvSpPr>
        <p:spPr>
          <a:xfrm>
            <a:off x="0" y="0"/>
            <a:ext cx="12192000" cy="6858000"/>
          </a:xfrm>
          <a:solidFill>
            <a:schemeClr val="bg2"/>
          </a:solidFill>
        </p:spPr>
        <p:txBody>
          <a:bodyPr tIns="1620000" anchor="t" anchorCtr="0"/>
          <a:lstStyle>
            <a:lvl1pPr marL="0" marR="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4000"/>
              </a:lnSpc>
              <a:spcBef>
                <a:spcPts val="0"/>
              </a:spcBef>
              <a:spcAft>
                <a:spcPts val="300"/>
              </a:spcAft>
              <a:buClr>
                <a:schemeClr val="accent3"/>
              </a:buClr>
              <a:buSzTx/>
              <a:buFont typeface="Verdana" panose="020B0604030504040204" pitchFamily="34" charset="0"/>
              <a:buNone/>
              <a:tabLst/>
              <a:defRPr/>
            </a:pPr>
            <a:r>
              <a:rPr lang="da-DK" noProof="0"/>
              <a:t>Marker baggrund for at indsætte billede</a:t>
            </a:r>
            <a:endParaRPr lang="da-DK" noProof="0" dirty="0"/>
          </a:p>
        </p:txBody>
      </p:sp>
      <p:sp>
        <p:nvSpPr>
          <p:cNvPr id="2" name="Title 1"/>
          <p:cNvSpPr>
            <a:spLocks noGrp="1"/>
          </p:cNvSpPr>
          <p:nvPr>
            <p:ph type="ctrTitle"/>
          </p:nvPr>
        </p:nvSpPr>
        <p:spPr>
          <a:xfrm>
            <a:off x="1054800" y="2462526"/>
            <a:ext cx="10082402" cy="1609200"/>
          </a:xfrm>
        </p:spPr>
        <p:txBody>
          <a:bodyPr anchor="ctr" anchorCtr="0"/>
          <a:lstStyle>
            <a:lvl1pPr algn="ctr">
              <a:lnSpc>
                <a:spcPct val="100000"/>
              </a:lnSpc>
              <a:defRPr sz="4000">
                <a:solidFill>
                  <a:schemeClr val="accent1"/>
                </a:solidFill>
              </a:defRPr>
            </a:lvl1pPr>
          </a:lstStyle>
          <a:p>
            <a:r>
              <a:rPr lang="da-DK" smtClean="0"/>
              <a:t>Klik for at redigere i master</a:t>
            </a:r>
            <a:endParaRPr lang="da-DK" dirty="0"/>
          </a:p>
        </p:txBody>
      </p:sp>
      <p:sp>
        <p:nvSpPr>
          <p:cNvPr id="33" name="FLD_PresentationTitle">
            <a:extLst>
              <a:ext uri="{FF2B5EF4-FFF2-40B4-BE49-F238E27FC236}">
                <a16:creationId xmlns:a16="http://schemas.microsoft.com/office/drawing/2014/main" id="{63D5B0E7-3D1F-42FA-ABF0-9019A7930E84}"/>
              </a:ext>
            </a:extLst>
          </p:cNvPr>
          <p:cNvSpPr>
            <a:spLocks noGrp="1"/>
          </p:cNvSpPr>
          <p:nvPr>
            <p:ph type="ftr" sz="quarter" idx="11"/>
          </p:nvPr>
        </p:nvSpPr>
        <p:spPr>
          <a:xfrm>
            <a:off x="9205279" y="6321067"/>
            <a:ext cx="2559600" cy="180000"/>
          </a:xfrm>
        </p:spPr>
        <p:txBody>
          <a:bodyPr/>
          <a:lstStyle/>
          <a:p>
            <a:r>
              <a:rPr lang="da-DK" noProof="0" dirty="0"/>
              <a:t>Præsentationstitel</a:t>
            </a:r>
          </a:p>
        </p:txBody>
      </p:sp>
      <p:sp>
        <p:nvSpPr>
          <p:cNvPr id="34" name="Slide Number Placeholder 5">
            <a:extLst>
              <a:ext uri="{FF2B5EF4-FFF2-40B4-BE49-F238E27FC236}">
                <a16:creationId xmlns:a16="http://schemas.microsoft.com/office/drawing/2014/main" id="{CBFEA6B7-9380-4434-8E44-527B3CEEFDB9}"/>
              </a:ext>
            </a:extLst>
          </p:cNvPr>
          <p:cNvSpPr>
            <a:spLocks noGrp="1"/>
          </p:cNvSpPr>
          <p:nvPr>
            <p:ph type="sldNum" sz="quarter" idx="12"/>
          </p:nvPr>
        </p:nvSpPr>
        <p:spPr>
          <a:xfrm>
            <a:off x="9205280" y="6434418"/>
            <a:ext cx="2559600" cy="180000"/>
          </a:xfrm>
        </p:spPr>
        <p:txBody>
          <a:bodyPr/>
          <a:lstStyle/>
          <a:p>
            <a:fld id="{859873C9-BF5D-4A9A-BB31-45BBB7BABAF7}" type="slidenum">
              <a:rPr lang="da-DK" noProof="0" smtClean="0"/>
              <a:t>‹nr.›</a:t>
            </a:fld>
            <a:endParaRPr lang="da-DK" noProof="0" dirty="0"/>
          </a:p>
        </p:txBody>
      </p:sp>
      <p:sp>
        <p:nvSpPr>
          <p:cNvPr id="37" name="Date_DateCustomA" hidden="1">
            <a:extLst>
              <a:ext uri="{FF2B5EF4-FFF2-40B4-BE49-F238E27FC236}">
                <a16:creationId xmlns:a16="http://schemas.microsoft.com/office/drawing/2014/main" id="{8BE199B1-A553-43EF-83DF-C1211EC63CB5}"/>
              </a:ext>
            </a:extLst>
          </p:cNvPr>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pic>
        <p:nvPicPr>
          <p:cNvPr id="11" name="Picture 3" descr="C:\Users\ibl\Desktop\PP skabelon\LOGOER\Det Nationale Forskingscenter for Arbejdsmiljo_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6948" y="5939161"/>
            <a:ext cx="1675729" cy="74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21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27121" y="617429"/>
            <a:ext cx="11332879" cy="352456"/>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17"/>
            </p:custDataLst>
          </p:nvPr>
        </p:nvSpPr>
        <p:spPr>
          <a:xfrm>
            <a:off x="427121" y="2051999"/>
            <a:ext cx="11332879" cy="3761999"/>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_DateCustomA"/>
          <p:cNvSpPr>
            <a:spLocks noGrp="1"/>
          </p:cNvSpPr>
          <p:nvPr>
            <p:ph type="dt" sz="half" idx="2"/>
          </p:nvPr>
        </p:nvSpPr>
        <p:spPr>
          <a:xfrm>
            <a:off x="0" y="7219218"/>
            <a:ext cx="2401755" cy="180000"/>
          </a:xfrm>
          <a:prstGeom prst="rect">
            <a:avLst/>
          </a:prstGeom>
        </p:spPr>
        <p:txBody>
          <a:bodyPr vert="horz" lIns="0" tIns="0" rIns="0" bIns="0" rtlCol="0" anchor="b" anchorCtr="0"/>
          <a:lstStyle>
            <a:lvl1pPr algn="l">
              <a:defRPr sz="1000">
                <a:solidFill>
                  <a:schemeClr val="tx1">
                    <a:lumMod val="50000"/>
                    <a:lumOff val="50000"/>
                  </a:schemeClr>
                </a:solidFill>
              </a:defRPr>
            </a:lvl1pPr>
          </a:lstStyle>
          <a:p>
            <a:endParaRPr lang="en-GB" dirty="0"/>
          </a:p>
        </p:txBody>
      </p:sp>
      <p:sp>
        <p:nvSpPr>
          <p:cNvPr id="5" name="FLD_PresentationTitle"/>
          <p:cNvSpPr>
            <a:spLocks noGrp="1"/>
          </p:cNvSpPr>
          <p:nvPr>
            <p:ph type="ftr" sz="quarter" idx="3"/>
            <p:custDataLst>
              <p:tags r:id="rId18"/>
            </p:custDataLst>
          </p:nvPr>
        </p:nvSpPr>
        <p:spPr>
          <a:xfrm>
            <a:off x="9171708" y="6387715"/>
            <a:ext cx="2588291" cy="113351"/>
          </a:xfrm>
          <a:prstGeom prst="rect">
            <a:avLst/>
          </a:prstGeom>
        </p:spPr>
        <p:txBody>
          <a:bodyPr vert="horz" lIns="0" tIns="0" rIns="0" bIns="0" rtlCol="0" anchor="b" anchorCtr="0"/>
          <a:lstStyle>
            <a:lvl1pPr marL="0" indent="0" algn="r">
              <a:buNone/>
              <a:defRPr sz="5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GB"/>
              <a:t>Præsentationstitel</a:t>
            </a:r>
            <a:endParaRPr lang="en-GB" dirty="0"/>
          </a:p>
        </p:txBody>
      </p:sp>
      <p:sp>
        <p:nvSpPr>
          <p:cNvPr id="6" name="Slide Number Placeholder 5"/>
          <p:cNvSpPr>
            <a:spLocks noGrp="1"/>
          </p:cNvSpPr>
          <p:nvPr>
            <p:ph type="sldNum" sz="quarter" idx="4"/>
            <p:custDataLst>
              <p:tags r:id="rId19"/>
            </p:custDataLst>
          </p:nvPr>
        </p:nvSpPr>
        <p:spPr>
          <a:xfrm>
            <a:off x="9171709" y="6501066"/>
            <a:ext cx="2588291" cy="113351"/>
          </a:xfrm>
          <a:prstGeom prst="rect">
            <a:avLst/>
          </a:prstGeom>
        </p:spPr>
        <p:txBody>
          <a:bodyPr vert="horz" lIns="0" tIns="0" rIns="0" bIns="0" rtlCol="0" anchor="b" anchorCtr="0"/>
          <a:lstStyle>
            <a:lvl1pPr marL="0" indent="0" algn="r">
              <a:buNone/>
              <a:defRPr sz="5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24C8C45C-947F-4981-8B3F-4F32E973C901}" type="slidenum">
              <a:rPr lang="en-GB" smtClean="0"/>
              <a:pPr/>
              <a:t>‹nr.›</a:t>
            </a:fld>
            <a:endParaRPr lang="en-GB" dirty="0"/>
          </a:p>
        </p:txBody>
      </p:sp>
      <p:sp>
        <p:nvSpPr>
          <p:cNvPr id="16" name="Freeform 5">
            <a:extLst>
              <a:ext uri="{FF2B5EF4-FFF2-40B4-BE49-F238E27FC236}">
                <a16:creationId xmlns:a16="http://schemas.microsoft.com/office/drawing/2014/main" id="{09A0974A-8F5C-4FD4-9E38-7D5A997486A5}"/>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F0E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6">
            <a:extLst>
              <a:ext uri="{FF2B5EF4-FFF2-40B4-BE49-F238E27FC236}">
                <a16:creationId xmlns:a16="http://schemas.microsoft.com/office/drawing/2014/main" id="{B3C8D39D-F11E-4185-A47B-8AC40BA1A324}"/>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F0C239E8-9311-4B2C-A349-76443C49A633}"/>
              </a:ext>
            </a:extLst>
          </p:cNvPr>
          <p:cNvSpPr>
            <a:spLocks/>
          </p:cNvSpPr>
          <p:nvPr/>
        </p:nvSpPr>
        <p:spPr bwMode="auto">
          <a:xfrm>
            <a:off x="773113" y="7905750"/>
            <a:ext cx="0" cy="6858000"/>
          </a:xfrm>
          <a:custGeom>
            <a:avLst/>
            <a:gdLst>
              <a:gd name="T0" fmla="*/ 0 h 4320"/>
              <a:gd name="T1" fmla="*/ 4320 h 4320"/>
              <a:gd name="T2" fmla="*/ 0 h 4320"/>
            </a:gdLst>
            <a:ahLst/>
            <a:cxnLst>
              <a:cxn ang="0">
                <a:pos x="0" y="T0"/>
              </a:cxn>
              <a:cxn ang="0">
                <a:pos x="0" y="T1"/>
              </a:cxn>
              <a:cxn ang="0">
                <a:pos x="0" y="T2"/>
              </a:cxn>
            </a:cxnLst>
            <a:rect l="0" t="0" r="r" b="b"/>
            <a:pathLst>
              <a:path h="4320">
                <a:moveTo>
                  <a:pt x="0" y="0"/>
                </a:moveTo>
                <a:lnTo>
                  <a:pt x="0" y="4320"/>
                </a:lnTo>
                <a:lnTo>
                  <a:pt x="0" y="0"/>
                </a:lnTo>
                <a:close/>
              </a:path>
            </a:pathLst>
          </a:custGeom>
          <a:solidFill>
            <a:srgbClr val="0030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8">
            <a:extLst>
              <a:ext uri="{FF2B5EF4-FFF2-40B4-BE49-F238E27FC236}">
                <a16:creationId xmlns:a16="http://schemas.microsoft.com/office/drawing/2014/main" id="{CC4BACEA-3C6F-4AEA-ACDA-9297B63E3C7D}"/>
              </a:ext>
            </a:extLst>
          </p:cNvPr>
          <p:cNvSpPr>
            <a:spLocks noChangeShapeType="1"/>
          </p:cNvSpPr>
          <p:nvPr/>
        </p:nvSpPr>
        <p:spPr bwMode="auto">
          <a:xfrm>
            <a:off x="773113" y="790575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ibl\Desktop\PP skabelon\LOGOER\Det Nationale Forskingscenter for Arbejdsmiljo.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65127" y="5939161"/>
            <a:ext cx="1716063" cy="76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23" r:id="rId2"/>
    <p:sldLayoutId id="2147483721" r:id="rId3"/>
    <p:sldLayoutId id="2147483724" r:id="rId4"/>
    <p:sldLayoutId id="2147483726" r:id="rId5"/>
    <p:sldLayoutId id="2147483727" r:id="rId6"/>
    <p:sldLayoutId id="2147483725" r:id="rId7"/>
    <p:sldLayoutId id="2147483728" r:id="rId8"/>
    <p:sldLayoutId id="2147483729" r:id="rId9"/>
    <p:sldLayoutId id="2147483654" r:id="rId10"/>
    <p:sldLayoutId id="2147483655" r:id="rId11"/>
    <p:sldLayoutId id="2147483667" r:id="rId12"/>
    <p:sldLayoutId id="2147483670" r:id="rId13"/>
    <p:sldLayoutId id="2147483730" r:id="rId14"/>
  </p:sldLayoutIdLst>
  <p:timing>
    <p:tnLst>
      <p:par>
        <p:cTn id="1" dur="indefinite" restart="never" nodeType="tmRoot"/>
      </p:par>
    </p:tnLst>
  </p:timing>
  <p:hf hdr="0"/>
  <p:txStyles>
    <p:titleStyle>
      <a:lvl1pPr algn="l" defTabSz="914400" rtl="0" eaLnBrk="1" latinLnBrk="0" hangingPunct="1">
        <a:lnSpc>
          <a:spcPct val="104000"/>
        </a:lnSpc>
        <a:spcBef>
          <a:spcPct val="0"/>
        </a:spcBef>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16000" indent="-216000" algn="l" defTabSz="914400" rtl="0" eaLnBrk="1" latinLnBrk="0" hangingPunct="1">
        <a:lnSpc>
          <a:spcPct val="104000"/>
        </a:lnSpc>
        <a:spcBef>
          <a:spcPts val="60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32000" indent="-216000" algn="l" defTabSz="914400" rtl="0" eaLnBrk="1" latinLnBrk="0" hangingPunct="1">
        <a:lnSpc>
          <a:spcPct val="104000"/>
        </a:lnSpc>
        <a:spcBef>
          <a:spcPts val="0"/>
        </a:spcBef>
        <a:spcAft>
          <a:spcPts val="300"/>
        </a:spcAft>
        <a:buClr>
          <a:schemeClr val="accent3"/>
        </a:buClr>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0" indent="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0" indent="0" algn="l" defTabSz="914400" rtl="0" eaLnBrk="1" latinLnBrk="0" hangingPunct="1">
        <a:lnSpc>
          <a:spcPct val="104000"/>
        </a:lnSpc>
        <a:spcBef>
          <a:spcPts val="600"/>
        </a:spcBef>
        <a:spcAft>
          <a:spcPts val="0"/>
        </a:spcAft>
        <a:buFont typeface="Calibri" panose="020F0502020204030204" pitchFamily="34" charset="0"/>
        <a:buChar char="​"/>
        <a:defRPr sz="1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0" indent="0" algn="l" defTabSz="914400" rtl="0" eaLnBrk="1" latinLnBrk="0" hangingPunct="1">
        <a:lnSpc>
          <a:spcPct val="100000"/>
        </a:lnSpc>
        <a:spcBef>
          <a:spcPts val="0"/>
        </a:spcBef>
        <a:buFont typeface="Calibri" panose="020F0502020204030204" pitchFamily="34" charset="0"/>
        <a:buChar char="​"/>
        <a:defRPr sz="46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0" indent="0" algn="l" defTabSz="914400" rtl="0" eaLnBrk="1" latinLnBrk="0" hangingPunct="1">
        <a:lnSpc>
          <a:spcPct val="100000"/>
        </a:lnSpc>
        <a:spcBef>
          <a:spcPts val="0"/>
        </a:spcBef>
        <a:buFont typeface="Calibri" panose="020F0502020204030204" pitchFamily="34" charset="0"/>
        <a:buChar char="​"/>
        <a:defRPr sz="10000" b="1"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300"/>
        </a:spcAft>
        <a:buFont typeface="Calibri" panose="020F0502020204030204" pitchFamily="34" charset="0"/>
        <a:buChar char="​"/>
        <a:defRPr sz="950" kern="1200">
          <a:solidFill>
            <a:srgbClr val="7C6E64"/>
          </a:solidFill>
          <a:latin typeface="Verdana" panose="020B0604030504040204" pitchFamily="34" charset="0"/>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300"/>
        </a:spcAft>
        <a:buFont typeface="Calibri" panose="020F0502020204030204" pitchFamily="34" charset="0"/>
        <a:buChar char="​"/>
        <a:defRPr sz="950" b="1" kern="1200" baseline="0">
          <a:solidFill>
            <a:srgbClr val="7C6E64"/>
          </a:solidFill>
          <a:latin typeface="Verdana" panose="020B0604030504040204" pitchFamily="34" charset="0"/>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69" userDrawn="1">
          <p15:clr>
            <a:srgbClr val="F26B43"/>
          </p15:clr>
        </p15:guide>
        <p15:guide id="2" pos="7410" userDrawn="1">
          <p15:clr>
            <a:srgbClr val="F26B43"/>
          </p15:clr>
        </p15:guide>
        <p15:guide id="3" orient="horz" pos="388" userDrawn="1">
          <p15:clr>
            <a:srgbClr val="F26B43"/>
          </p15:clr>
        </p15:guide>
        <p15:guide id="4" orient="horz" pos="774" userDrawn="1">
          <p15:clr>
            <a:srgbClr val="F26B43"/>
          </p15:clr>
        </p15:guide>
        <p15:guide id="5" orient="horz" pos="1289" userDrawn="1">
          <p15:clr>
            <a:srgbClr val="F26B43"/>
          </p15:clr>
        </p15:guide>
        <p15:guide id="6"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fif"/><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jf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fif"/><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5ED341-F55B-48AA-AD90-E897D4C782C9}"/>
              </a:ext>
            </a:extLst>
          </p:cNvPr>
          <p:cNvSpPr>
            <a:spLocks noGrp="1"/>
          </p:cNvSpPr>
          <p:nvPr>
            <p:ph type="ctrTitle"/>
          </p:nvPr>
        </p:nvSpPr>
        <p:spPr>
          <a:xfrm>
            <a:off x="1043491" y="2462526"/>
            <a:ext cx="10166375" cy="1609200"/>
          </a:xfrm>
        </p:spPr>
        <p:txBody>
          <a:bodyPr/>
          <a:lstStyle/>
          <a:p>
            <a:r>
              <a:rPr lang="da-DK" dirty="0"/>
              <a:t>Etik og Arbejdsmiljø i lyset af nye teknologier på arbejdspladsen</a:t>
            </a:r>
          </a:p>
        </p:txBody>
      </p:sp>
      <p:sp>
        <p:nvSpPr>
          <p:cNvPr id="9" name="Subtitle 8">
            <a:extLst>
              <a:ext uri="{FF2B5EF4-FFF2-40B4-BE49-F238E27FC236}">
                <a16:creationId xmlns:a16="http://schemas.microsoft.com/office/drawing/2014/main" id="{3822E907-E6EF-4F60-863C-AD4ED1D4C7C7}"/>
              </a:ext>
            </a:extLst>
          </p:cNvPr>
          <p:cNvSpPr>
            <a:spLocks noGrp="1"/>
          </p:cNvSpPr>
          <p:nvPr>
            <p:ph type="subTitle" idx="1"/>
          </p:nvPr>
        </p:nvSpPr>
        <p:spPr>
          <a:xfrm>
            <a:off x="1043492" y="4505473"/>
            <a:ext cx="8143200" cy="1655762"/>
          </a:xfrm>
        </p:spPr>
        <p:txBody>
          <a:bodyPr/>
          <a:lstStyle/>
          <a:p>
            <a:r>
              <a:rPr lang="da-DK" dirty="0" smtClean="0"/>
              <a:t>v/ Jeppe Z. N. Ajslev</a:t>
            </a:r>
          </a:p>
          <a:p>
            <a:r>
              <a:rPr lang="da-DK" dirty="0" smtClean="0"/>
              <a:t>Seniorforsker </a:t>
            </a:r>
            <a:endParaRPr lang="da-DK" dirty="0"/>
          </a:p>
        </p:txBody>
      </p:sp>
      <p:sp>
        <p:nvSpPr>
          <p:cNvPr id="5" name="Footer Placeholder 4">
            <a:extLst>
              <a:ext uri="{FF2B5EF4-FFF2-40B4-BE49-F238E27FC236}">
                <a16:creationId xmlns:a16="http://schemas.microsoft.com/office/drawing/2014/main" id="{FB9D22E2-5784-4E40-9CF3-EDC040EA07D3}"/>
              </a:ext>
            </a:extLst>
          </p:cNvPr>
          <p:cNvSpPr>
            <a:spLocks noGrp="1"/>
          </p:cNvSpPr>
          <p:nvPr>
            <p:ph type="ftr" sz="quarter" idx="11"/>
          </p:nvPr>
        </p:nvSpPr>
        <p:spPr/>
        <p:txBody>
          <a:bodyPr/>
          <a:lstStyle/>
          <a:p>
            <a:r>
              <a:rPr lang="da-DK"/>
              <a:t>Præsentationstitel</a:t>
            </a:r>
            <a:endParaRPr lang="da-DK" dirty="0"/>
          </a:p>
        </p:txBody>
      </p:sp>
      <p:sp>
        <p:nvSpPr>
          <p:cNvPr id="6" name="Slide Number Placeholder 5">
            <a:extLst>
              <a:ext uri="{FF2B5EF4-FFF2-40B4-BE49-F238E27FC236}">
                <a16:creationId xmlns:a16="http://schemas.microsoft.com/office/drawing/2014/main" id="{0A20E568-C9A9-4786-9B97-E6155E6DA9EC}"/>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10" name="Text Placeholder 9">
            <a:extLst>
              <a:ext uri="{FF2B5EF4-FFF2-40B4-BE49-F238E27FC236}">
                <a16:creationId xmlns:a16="http://schemas.microsoft.com/office/drawing/2014/main" id="{20B01888-6F25-4C8C-9B3A-BE5ABFA02C53}"/>
              </a:ext>
            </a:extLst>
          </p:cNvPr>
          <p:cNvSpPr>
            <a:spLocks noGrp="1"/>
          </p:cNvSpPr>
          <p:nvPr>
            <p:ph type="body" sz="quarter" idx="13"/>
          </p:nvPr>
        </p:nvSpPr>
        <p:spPr/>
        <p:txBody>
          <a:bodyPr/>
          <a:lstStyle/>
          <a:p>
            <a:r>
              <a:rPr lang="da-DK" dirty="0" smtClean="0"/>
              <a:t>Seniorforsker</a:t>
            </a:r>
            <a:endParaRPr lang="da-DK" dirty="0"/>
          </a:p>
        </p:txBody>
      </p:sp>
      <p:sp>
        <p:nvSpPr>
          <p:cNvPr id="11" name="Text Placeholder 10">
            <a:extLst>
              <a:ext uri="{FF2B5EF4-FFF2-40B4-BE49-F238E27FC236}">
                <a16:creationId xmlns:a16="http://schemas.microsoft.com/office/drawing/2014/main" id="{DB5ADF83-5FCA-4EBA-B99F-9EA031B63D5B}"/>
              </a:ext>
            </a:extLst>
          </p:cNvPr>
          <p:cNvSpPr>
            <a:spLocks noGrp="1"/>
          </p:cNvSpPr>
          <p:nvPr>
            <p:ph type="body" sz="quarter" idx="14"/>
          </p:nvPr>
        </p:nvSpPr>
        <p:spPr/>
        <p:txBody>
          <a:bodyPr/>
          <a:lstStyle/>
          <a:p>
            <a:r>
              <a:rPr lang="da-DK" dirty="0" smtClean="0"/>
              <a:t>	Jeppe Z. N. Ajslev</a:t>
            </a:r>
            <a:endParaRPr lang="da-DK" dirty="0"/>
          </a:p>
        </p:txBody>
      </p:sp>
    </p:spTree>
    <p:extLst>
      <p:ext uri="{BB962C8B-B14F-4D97-AF65-F5344CB8AC3E}">
        <p14:creationId xmlns:p14="http://schemas.microsoft.com/office/powerpoint/2010/main" val="2910835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Industrirobotter reducerer ulykker med 6,7%</a:t>
            </a:r>
          </a:p>
          <a:p>
            <a:endParaRPr lang="da-DK" dirty="0"/>
          </a:p>
          <a:p>
            <a:r>
              <a:rPr lang="da-DK" dirty="0" smtClean="0"/>
              <a:t>Øger stressrelaterede indlæggelser med 28,1%</a:t>
            </a:r>
          </a:p>
          <a:p>
            <a:endParaRPr lang="da-DK" dirty="0"/>
          </a:p>
          <a:p>
            <a:endParaRPr lang="da-DK" dirty="0" smtClean="0"/>
          </a:p>
          <a:p>
            <a:endParaRPr lang="da-DK" dirty="0" smtClean="0"/>
          </a:p>
          <a:p>
            <a:r>
              <a:rPr lang="da-DK" dirty="0" smtClean="0"/>
              <a:t>Folk i arbejde med mennesker havde 22% større sandsynlighed for at forlade arbejdet efter introduktionen af ny teknologi.</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10</a:t>
            </a:fld>
            <a:endParaRPr lang="da-DK" noProof="0" dirty="0"/>
          </a:p>
        </p:txBody>
      </p:sp>
      <p:sp>
        <p:nvSpPr>
          <p:cNvPr id="6" name="Titel 5"/>
          <p:cNvSpPr>
            <a:spLocks noGrp="1"/>
          </p:cNvSpPr>
          <p:nvPr>
            <p:ph type="title"/>
          </p:nvPr>
        </p:nvSpPr>
        <p:spPr/>
        <p:txBody>
          <a:bodyPr/>
          <a:lstStyle/>
          <a:p>
            <a:r>
              <a:rPr lang="da-DK" dirty="0" smtClean="0"/>
              <a:t>Stress, robotter og ny teknologi</a:t>
            </a:r>
            <a:endParaRPr lang="da-DK" dirty="0"/>
          </a:p>
        </p:txBody>
      </p:sp>
      <p:sp>
        <p:nvSpPr>
          <p:cNvPr id="7" name="Undertitel 6"/>
          <p:cNvSpPr>
            <a:spLocks noGrp="1"/>
          </p:cNvSpPr>
          <p:nvPr>
            <p:ph type="subTitle" idx="13"/>
          </p:nvPr>
        </p:nvSpPr>
        <p:spPr/>
        <p:txBody>
          <a:bodyPr/>
          <a:lstStyle/>
          <a:p>
            <a:endParaRPr lang="da-DK"/>
          </a:p>
        </p:txBody>
      </p:sp>
      <p:pic>
        <p:nvPicPr>
          <p:cNvPr id="8" name="Billede 7"/>
          <p:cNvPicPr>
            <a:picLocks noChangeAspect="1"/>
          </p:cNvPicPr>
          <p:nvPr/>
        </p:nvPicPr>
        <p:blipFill>
          <a:blip r:embed="rId3"/>
          <a:stretch>
            <a:fillRect/>
          </a:stretch>
        </p:blipFill>
        <p:spPr>
          <a:xfrm>
            <a:off x="6887731" y="534064"/>
            <a:ext cx="4872269" cy="3168087"/>
          </a:xfrm>
          <a:prstGeom prst="rect">
            <a:avLst/>
          </a:prstGeom>
        </p:spPr>
      </p:pic>
      <p:pic>
        <p:nvPicPr>
          <p:cNvPr id="10" name="Billede 9"/>
          <p:cNvPicPr>
            <a:picLocks noChangeAspect="1"/>
          </p:cNvPicPr>
          <p:nvPr/>
        </p:nvPicPr>
        <p:blipFill>
          <a:blip r:embed="rId4"/>
          <a:stretch>
            <a:fillRect/>
          </a:stretch>
        </p:blipFill>
        <p:spPr>
          <a:xfrm>
            <a:off x="2522585" y="5033344"/>
            <a:ext cx="4365146" cy="1159036"/>
          </a:xfrm>
          <a:prstGeom prst="rect">
            <a:avLst/>
          </a:prstGeom>
        </p:spPr>
      </p:pic>
    </p:spTree>
    <p:extLst>
      <p:ext uri="{BB962C8B-B14F-4D97-AF65-F5344CB8AC3E}">
        <p14:creationId xmlns:p14="http://schemas.microsoft.com/office/powerpoint/2010/main" val="3357937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11</a:t>
            </a:fld>
            <a:endParaRPr lang="da-DK" noProof="0" dirty="0"/>
          </a:p>
        </p:txBody>
      </p:sp>
      <p:sp>
        <p:nvSpPr>
          <p:cNvPr id="6" name="Titel 5"/>
          <p:cNvSpPr>
            <a:spLocks noGrp="1"/>
          </p:cNvSpPr>
          <p:nvPr>
            <p:ph type="title"/>
          </p:nvPr>
        </p:nvSpPr>
        <p:spPr/>
        <p:txBody>
          <a:bodyPr/>
          <a:lstStyle/>
          <a:p>
            <a:r>
              <a:rPr lang="da-DK" dirty="0" smtClean="0"/>
              <a:t>AI og psykosocialt arbejdsmiljø</a:t>
            </a:r>
            <a:endParaRPr lang="da-DK" dirty="0"/>
          </a:p>
        </p:txBody>
      </p:sp>
      <p:sp>
        <p:nvSpPr>
          <p:cNvPr id="7" name="Undertitel 6"/>
          <p:cNvSpPr>
            <a:spLocks noGrp="1"/>
          </p:cNvSpPr>
          <p:nvPr>
            <p:ph type="subTitle" idx="13"/>
          </p:nvPr>
        </p:nvSpPr>
        <p:spPr/>
        <p:txBody>
          <a:bodyPr/>
          <a:lstStyle/>
          <a:p>
            <a:endParaRPr lang="da-DK"/>
          </a:p>
        </p:txBody>
      </p:sp>
      <p:sp>
        <p:nvSpPr>
          <p:cNvPr id="14" name="Rektangel 13"/>
          <p:cNvSpPr/>
          <p:nvPr/>
        </p:nvSpPr>
        <p:spPr>
          <a:xfrm>
            <a:off x="427121" y="1457032"/>
            <a:ext cx="6096000" cy="4651530"/>
          </a:xfrm>
          <a:prstGeom prst="rect">
            <a:avLst/>
          </a:prstGeom>
        </p:spPr>
        <p:txBody>
          <a:bodyPr>
            <a:spAutoFit/>
          </a:bodyPr>
          <a:lstStyle/>
          <a:p>
            <a:endParaRPr lang="da-DK" dirty="0" smtClean="0"/>
          </a:p>
          <a:p>
            <a:r>
              <a:rPr lang="da-DK" dirty="0" smtClean="0"/>
              <a:t>Opgaver </a:t>
            </a:r>
            <a:r>
              <a:rPr lang="da-DK" dirty="0"/>
              <a:t>standardiseres</a:t>
            </a:r>
          </a:p>
          <a:p>
            <a:endParaRPr lang="da-DK" dirty="0" smtClean="0"/>
          </a:p>
          <a:p>
            <a:r>
              <a:rPr lang="da-DK" dirty="0" smtClean="0"/>
              <a:t>Øget målstyring</a:t>
            </a:r>
            <a:endParaRPr lang="da-DK" dirty="0"/>
          </a:p>
          <a:p>
            <a:endParaRPr lang="da-DK" dirty="0" smtClean="0"/>
          </a:p>
          <a:p>
            <a:r>
              <a:rPr lang="da-DK" dirty="0" smtClean="0"/>
              <a:t>Algoritmisk </a:t>
            </a:r>
            <a:r>
              <a:rPr lang="da-DK" dirty="0"/>
              <a:t>ledelse gør ledelsen usynlig</a:t>
            </a:r>
            <a:r>
              <a:rPr lang="da-DK" dirty="0" smtClean="0"/>
              <a:t>.</a:t>
            </a:r>
            <a:endParaRPr lang="da-DK" dirty="0"/>
          </a:p>
          <a:p>
            <a:pPr lvl="1"/>
            <a:r>
              <a:rPr lang="da-DK" dirty="0"/>
              <a:t>B</a:t>
            </a:r>
            <a:r>
              <a:rPr lang="da-DK" dirty="0" smtClean="0"/>
              <a:t>eslutninger </a:t>
            </a:r>
            <a:r>
              <a:rPr lang="da-DK" dirty="0"/>
              <a:t>uigennemskuelige</a:t>
            </a:r>
            <a:r>
              <a:rPr lang="da-DK" dirty="0" smtClean="0"/>
              <a:t>.</a:t>
            </a:r>
          </a:p>
          <a:p>
            <a:pPr marL="216000" lvl="1" indent="0">
              <a:buNone/>
            </a:pPr>
            <a:endParaRPr lang="da-DK" dirty="0"/>
          </a:p>
          <a:p>
            <a:r>
              <a:rPr lang="da-DK" dirty="0"/>
              <a:t>Fjerner indflydelse </a:t>
            </a:r>
            <a:r>
              <a:rPr lang="da-DK" dirty="0" smtClean="0"/>
              <a:t>og medarbejder </a:t>
            </a:r>
            <a:r>
              <a:rPr lang="da-DK" dirty="0"/>
              <a:t>og faglighed struktureres ud fra data </a:t>
            </a:r>
            <a:r>
              <a:rPr lang="da-DK" sz="1100" dirty="0" smtClean="0"/>
              <a:t>(</a:t>
            </a:r>
            <a:r>
              <a:rPr lang="da-DK" sz="1100" dirty="0"/>
              <a:t>Walker et al 2021;Dyreborg et al </a:t>
            </a:r>
            <a:r>
              <a:rPr lang="da-DK" sz="1100" dirty="0" smtClean="0"/>
              <a:t>2022; Ball, 2021)</a:t>
            </a:r>
            <a:r>
              <a:rPr lang="da-DK" dirty="0" smtClean="0"/>
              <a:t>.</a:t>
            </a:r>
          </a:p>
          <a:p>
            <a:endParaRPr lang="da-DK" dirty="0"/>
          </a:p>
          <a:p>
            <a:r>
              <a:rPr lang="da-DK" dirty="0"/>
              <a:t>Skyggearbejde og </a:t>
            </a:r>
            <a:r>
              <a:rPr lang="da-DK" dirty="0" err="1" smtClean="0"/>
              <a:t>Workarounds</a:t>
            </a:r>
            <a:r>
              <a:rPr lang="da-DK" dirty="0" smtClean="0"/>
              <a:t> </a:t>
            </a:r>
            <a:endParaRPr lang="da-DK" dirty="0"/>
          </a:p>
          <a:p>
            <a:pPr lvl="1"/>
            <a:r>
              <a:rPr lang="da-DK" dirty="0"/>
              <a:t>Giver frihed - Men på hvilken </a:t>
            </a:r>
            <a:r>
              <a:rPr lang="da-DK" dirty="0" smtClean="0"/>
              <a:t>bekostning? </a:t>
            </a:r>
            <a:r>
              <a:rPr lang="da-DK" sz="1100" dirty="0" smtClean="0"/>
              <a:t>(Andersen et al. 2021)</a:t>
            </a:r>
            <a:endParaRPr lang="da-DK" sz="1100" dirty="0"/>
          </a:p>
          <a:p>
            <a:endParaRPr lang="da-DK" dirty="0"/>
          </a:p>
        </p:txBody>
      </p:sp>
    </p:spTree>
    <p:extLst>
      <p:ext uri="{BB962C8B-B14F-4D97-AF65-F5344CB8AC3E}">
        <p14:creationId xmlns:p14="http://schemas.microsoft.com/office/powerpoint/2010/main" val="1066684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endParaRPr lang="da-DK" dirty="0" smtClean="0"/>
          </a:p>
          <a:p>
            <a:endParaRPr lang="da-DK" dirty="0"/>
          </a:p>
          <a:p>
            <a:r>
              <a:rPr lang="da-DK" dirty="0" smtClean="0"/>
              <a:t>Implementering udfordrende.</a:t>
            </a:r>
          </a:p>
          <a:p>
            <a:endParaRPr lang="da-DK" dirty="0"/>
          </a:p>
          <a:p>
            <a:r>
              <a:rPr lang="da-DK" dirty="0" smtClean="0"/>
              <a:t>Øgede behov for koordinering.</a:t>
            </a:r>
          </a:p>
          <a:p>
            <a:endParaRPr lang="da-DK" dirty="0"/>
          </a:p>
          <a:p>
            <a:r>
              <a:rPr lang="da-DK" dirty="0" smtClean="0"/>
              <a:t>Ergonomifælden. </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12</a:t>
            </a:fld>
            <a:endParaRPr lang="da-DK" noProof="0" dirty="0"/>
          </a:p>
        </p:txBody>
      </p:sp>
      <p:sp>
        <p:nvSpPr>
          <p:cNvPr id="6" name="Titel 5"/>
          <p:cNvSpPr>
            <a:spLocks noGrp="1"/>
          </p:cNvSpPr>
          <p:nvPr>
            <p:ph type="title"/>
          </p:nvPr>
        </p:nvSpPr>
        <p:spPr/>
        <p:txBody>
          <a:bodyPr/>
          <a:lstStyle/>
          <a:p>
            <a:r>
              <a:rPr lang="da-DK" dirty="0" smtClean="0"/>
              <a:t>Forskning i nye teknologier og ergonomi</a:t>
            </a:r>
            <a:endParaRPr lang="da-DK" dirty="0"/>
          </a:p>
        </p:txBody>
      </p:sp>
      <p:sp>
        <p:nvSpPr>
          <p:cNvPr id="7" name="Undertitel 6"/>
          <p:cNvSpPr>
            <a:spLocks noGrp="1"/>
          </p:cNvSpPr>
          <p:nvPr>
            <p:ph type="subTitle" idx="13"/>
          </p:nvPr>
        </p:nvSpPr>
        <p:spPr/>
        <p:txBody>
          <a:bodyPr/>
          <a:lstStyle/>
          <a:p>
            <a:endParaRPr lang="da-DK"/>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914" y="988153"/>
            <a:ext cx="2668463" cy="2668463"/>
          </a:xfrm>
          <a:prstGeom prst="rect">
            <a:avLst/>
          </a:prstGeom>
        </p:spPr>
      </p:pic>
      <p:pic>
        <p:nvPicPr>
          <p:cNvPr id="10" name="Billede 9"/>
          <p:cNvPicPr>
            <a:picLocks noChangeAspect="1"/>
          </p:cNvPicPr>
          <p:nvPr/>
        </p:nvPicPr>
        <p:blipFill>
          <a:blip r:embed="rId3"/>
          <a:stretch>
            <a:fillRect/>
          </a:stretch>
        </p:blipFill>
        <p:spPr>
          <a:xfrm>
            <a:off x="9700590" y="1032344"/>
            <a:ext cx="2059409" cy="2741817"/>
          </a:xfrm>
          <a:prstGeom prst="rect">
            <a:avLst/>
          </a:prstGeom>
        </p:spPr>
      </p:pic>
      <p:pic>
        <p:nvPicPr>
          <p:cNvPr id="11" name="Billede 10"/>
          <p:cNvPicPr>
            <a:picLocks noChangeAspect="1"/>
          </p:cNvPicPr>
          <p:nvPr/>
        </p:nvPicPr>
        <p:blipFill>
          <a:blip r:embed="rId4"/>
          <a:stretch>
            <a:fillRect/>
          </a:stretch>
        </p:blipFill>
        <p:spPr>
          <a:xfrm>
            <a:off x="8663378" y="4039470"/>
            <a:ext cx="3081139" cy="2248502"/>
          </a:xfrm>
          <a:prstGeom prst="rect">
            <a:avLst/>
          </a:prstGeom>
        </p:spPr>
      </p:pic>
    </p:spTree>
    <p:extLst>
      <p:ext uri="{BB962C8B-B14F-4D97-AF65-F5344CB8AC3E}">
        <p14:creationId xmlns:p14="http://schemas.microsoft.com/office/powerpoint/2010/main" val="253573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Automatisering i ældreplejen</a:t>
            </a:r>
            <a:endParaRPr lang="da-DK" dirty="0"/>
          </a:p>
        </p:txBody>
      </p:sp>
      <p:sp>
        <p:nvSpPr>
          <p:cNvPr id="3" name="Pladsholder til indhold 2"/>
          <p:cNvSpPr>
            <a:spLocks noGrp="1"/>
          </p:cNvSpPr>
          <p:nvPr>
            <p:ph sz="quarter" idx="1"/>
          </p:nvPr>
        </p:nvSpPr>
        <p:spPr>
          <a:xfrm>
            <a:off x="633454" y="1496180"/>
            <a:ext cx="6589149" cy="5066666"/>
          </a:xfrm>
        </p:spPr>
        <p:txBody>
          <a:bodyPr>
            <a:normAutofit/>
          </a:bodyPr>
          <a:lstStyle/>
          <a:p>
            <a:r>
              <a:rPr lang="da-DK" i="1" dirty="0"/>
              <a:t>Med de her nye liftesystemer du ved – før der var vi ofte to til en opgave. I dag, der er du alene. Så vi er meget mere alene, der er ikke så meget partnerskab som før. Det betyder du bliver nødt til at håndtere den ældre og opgaverne selv. Udover at du er alene, så skal du også koordinere meget mere, fordi nogle ældre, de kræver to personer at flytte selv med liften. Og så bliver du nødt til at vente til der er en kollega der har tid. Og så mister du tid, og ofte, så ender du med at gøre det alene selv om opgaven er for hård fordi du har tre ældre mere at yde pleje for den morgen.</a:t>
            </a:r>
          </a:p>
          <a:p>
            <a:pPr lvl="8"/>
            <a:r>
              <a:rPr lang="da-DK" dirty="0" smtClean="0"/>
              <a:t>                           (Medarbejder i ældreplejen, interview)</a:t>
            </a:r>
          </a:p>
          <a:p>
            <a:pPr lvl="8"/>
            <a:endParaRPr lang="da-DK" dirty="0" smtClean="0"/>
          </a:p>
          <a:p>
            <a:endParaRPr lang="da-DK" dirty="0"/>
          </a:p>
          <a:p>
            <a:endParaRPr lang="da-DK" dirty="0" smtClean="0"/>
          </a:p>
          <a:p>
            <a:pPr marL="0" indent="0">
              <a:buNone/>
            </a:pPr>
            <a:endParaRPr lang="da-DK" dirty="0"/>
          </a:p>
          <a:p>
            <a:pPr marL="0" indent="0">
              <a:buNone/>
            </a:pPr>
            <a:r>
              <a:rPr lang="da-DK" sz="1100" dirty="0" smtClean="0"/>
              <a:t>Ajslev et al. </a:t>
            </a:r>
            <a:r>
              <a:rPr lang="en-US" sz="1100" dirty="0"/>
              <a:t>(2019) </a:t>
            </a:r>
            <a:r>
              <a:rPr lang="en-US" sz="1100" dirty="0" smtClean="0"/>
              <a:t>Occupational </a:t>
            </a:r>
            <a:r>
              <a:rPr lang="en-US" sz="1100" dirty="0"/>
              <a:t>Identities and Physical Exertion in (re)configurations of </a:t>
            </a:r>
          </a:p>
          <a:p>
            <a:pPr marL="0" indent="0">
              <a:buNone/>
            </a:pPr>
            <a:r>
              <a:rPr lang="en-US" sz="1100" dirty="0"/>
              <a:t>New Technologies in Eldercare. </a:t>
            </a:r>
            <a:r>
              <a:rPr lang="en-US" sz="1100" i="1" dirty="0"/>
              <a:t>Nordic Journal of Working Life Studies </a:t>
            </a:r>
            <a:r>
              <a:rPr lang="en-US" sz="1100" dirty="0"/>
              <a:t>9:4.</a:t>
            </a:r>
            <a:endParaRPr lang="da-DK" sz="1100" dirty="0"/>
          </a:p>
          <a:p>
            <a:endParaRPr lang="da-DK" dirty="0"/>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25" y="3326206"/>
            <a:ext cx="3113111" cy="3113111"/>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341" y="969885"/>
            <a:ext cx="3714995" cy="2080397"/>
          </a:xfrm>
          <a:prstGeom prst="rect">
            <a:avLst/>
          </a:prstGeom>
        </p:spPr>
      </p:pic>
    </p:spTree>
    <p:extLst>
      <p:ext uri="{BB962C8B-B14F-4D97-AF65-F5344CB8AC3E}">
        <p14:creationId xmlns:p14="http://schemas.microsoft.com/office/powerpoint/2010/main" val="13201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Digitalisering og standardisering i psykiatrien</a:t>
            </a:r>
            <a:endParaRPr lang="da-DK" dirty="0"/>
          </a:p>
        </p:txBody>
      </p:sp>
      <p:sp>
        <p:nvSpPr>
          <p:cNvPr id="3" name="Pladsholder til indhold 2"/>
          <p:cNvSpPr>
            <a:spLocks noGrp="1"/>
          </p:cNvSpPr>
          <p:nvPr>
            <p:ph sz="quarter" idx="1"/>
          </p:nvPr>
        </p:nvSpPr>
        <p:spPr>
          <a:xfrm>
            <a:off x="609600" y="1122743"/>
            <a:ext cx="7319058" cy="5359079"/>
          </a:xfrm>
        </p:spPr>
        <p:txBody>
          <a:bodyPr>
            <a:normAutofit/>
          </a:bodyPr>
          <a:lstStyle/>
          <a:p>
            <a:pPr marL="0" indent="0">
              <a:buNone/>
            </a:pPr>
            <a:endParaRPr lang="da-DK" dirty="0"/>
          </a:p>
          <a:p>
            <a:r>
              <a:rPr lang="da-DK" dirty="0" smtClean="0"/>
              <a:t>Sundhedsplatform og behandlingspakker:</a:t>
            </a:r>
          </a:p>
          <a:p>
            <a:r>
              <a:rPr lang="da-DK" i="1" dirty="0" smtClean="0"/>
              <a:t>”</a:t>
            </a:r>
            <a:r>
              <a:rPr lang="da-DK" i="1" dirty="0"/>
              <a:t>Vi skal sidde og skrive nogle journaler, som ikke inviterer til, at vi egentlig laver en ordentlig beskrivelse af patienternes problematik, men går enormt meget op i sådan mere standardpunkter om, hvad patienten har haft af allergier... … folk bruger al deres energi på at forstå systemet og acceptere skabelonen og så prøve at få deres ting ind i den skabelon, og det bruger de rigtigt meget energi på i stedet for bare at bruge energi på, hvad de gerne vil, altså indholdet.” </a:t>
            </a:r>
            <a:r>
              <a:rPr lang="da-DK" dirty="0"/>
              <a:t>(Niels) </a:t>
            </a:r>
          </a:p>
          <a:p>
            <a:endParaRPr lang="da-DK" dirty="0"/>
          </a:p>
          <a:p>
            <a:endParaRPr lang="da-DK" dirty="0"/>
          </a:p>
          <a:p>
            <a:r>
              <a:rPr lang="da-DK" dirty="0" smtClean="0"/>
              <a:t>Skyggearbejde og </a:t>
            </a:r>
            <a:r>
              <a:rPr lang="da-DK" dirty="0" err="1" smtClean="0"/>
              <a:t>Workarounds</a:t>
            </a:r>
            <a:r>
              <a:rPr lang="da-DK" dirty="0" smtClean="0"/>
              <a:t> </a:t>
            </a:r>
            <a:r>
              <a:rPr lang="da-DK" dirty="0"/>
              <a:t>– hvad gør de? </a:t>
            </a:r>
            <a:endParaRPr lang="da-DK" dirty="0" smtClean="0"/>
          </a:p>
          <a:p>
            <a:r>
              <a:rPr lang="da-DK" dirty="0" smtClean="0"/>
              <a:t>Giver frihed - Men </a:t>
            </a:r>
            <a:r>
              <a:rPr lang="da-DK" dirty="0"/>
              <a:t>på hvilken </a:t>
            </a:r>
            <a:r>
              <a:rPr lang="da-DK" dirty="0" smtClean="0"/>
              <a:t>bekostning?</a:t>
            </a:r>
          </a:p>
          <a:p>
            <a:pPr lvl="2">
              <a:buNone/>
            </a:pPr>
            <a:endParaRPr lang="da-DK" dirty="0"/>
          </a:p>
          <a:p>
            <a:r>
              <a:rPr lang="da-DK" sz="1100" dirty="0"/>
              <a:t>Andersen, </a:t>
            </a:r>
            <a:r>
              <a:rPr lang="da-DK" sz="1100" dirty="0" err="1"/>
              <a:t>Tanggard</a:t>
            </a:r>
            <a:r>
              <a:rPr lang="da-DK" sz="1100" dirty="0"/>
              <a:t>, Ajslev og Svendsen (2020) Skakmat - kan prisen for indflydelse blive for stor? Skyggearbejde og </a:t>
            </a:r>
            <a:r>
              <a:rPr lang="da-DK" sz="1100" dirty="0" err="1"/>
              <a:t>workarounds</a:t>
            </a:r>
            <a:r>
              <a:rPr lang="da-DK" sz="1100" dirty="0"/>
              <a:t> blandt ansatte i psykiatrien</a:t>
            </a:r>
            <a:r>
              <a:rPr lang="da-DK" sz="1100" i="1" dirty="0"/>
              <a:t>. Tidsskrift for Arbejdsliv</a:t>
            </a:r>
            <a:endParaRPr lang="da-DK" sz="1100" dirty="0"/>
          </a:p>
        </p:txBody>
      </p:sp>
    </p:spTree>
    <p:extLst>
      <p:ext uri="{BB962C8B-B14F-4D97-AF65-F5344CB8AC3E}">
        <p14:creationId xmlns:p14="http://schemas.microsoft.com/office/powerpoint/2010/main" val="663130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1" y="1469985"/>
            <a:ext cx="8748000" cy="4344009"/>
          </a:xfrm>
        </p:spPr>
        <p:txBody>
          <a:bodyPr/>
          <a:lstStyle/>
          <a:p>
            <a:r>
              <a:rPr lang="en-US" dirty="0" smtClean="0"/>
              <a:t>I </a:t>
            </a:r>
            <a:r>
              <a:rPr lang="en-US" dirty="0" err="1" smtClean="0"/>
              <a:t>platformsarbejde</a:t>
            </a:r>
            <a:r>
              <a:rPr lang="en-US" i="1" dirty="0" smtClean="0"/>
              <a:t>: </a:t>
            </a:r>
          </a:p>
          <a:p>
            <a:pPr lvl="1"/>
            <a:r>
              <a:rPr lang="en-US" i="1" dirty="0" smtClean="0"/>
              <a:t>Den </a:t>
            </a:r>
            <a:r>
              <a:rPr lang="en-US" i="1" dirty="0" err="1" smtClean="0"/>
              <a:t>algoritmiske</a:t>
            </a:r>
            <a:r>
              <a:rPr lang="en-US" i="1" dirty="0" smtClean="0"/>
              <a:t> </a:t>
            </a:r>
            <a:r>
              <a:rPr lang="en-US" i="1" dirty="0" err="1" smtClean="0"/>
              <a:t>ledelse</a:t>
            </a:r>
            <a:r>
              <a:rPr lang="en-US" i="1" dirty="0" smtClean="0"/>
              <a:t> </a:t>
            </a:r>
            <a:r>
              <a:rPr lang="en-US" i="1" dirty="0" err="1" smtClean="0"/>
              <a:t>skaber</a:t>
            </a:r>
            <a:r>
              <a:rPr lang="en-US" i="1" dirty="0" smtClean="0"/>
              <a:t> </a:t>
            </a:r>
            <a:r>
              <a:rPr lang="en-US" i="1" dirty="0" err="1" smtClean="0"/>
              <a:t>en</a:t>
            </a:r>
            <a:r>
              <a:rPr lang="en-US" i="1" dirty="0" smtClean="0"/>
              <a:t> </a:t>
            </a:r>
            <a:r>
              <a:rPr lang="en-US" i="1" dirty="0" err="1" smtClean="0"/>
              <a:t>tåge</a:t>
            </a:r>
            <a:r>
              <a:rPr lang="en-US" i="1" dirty="0" smtClean="0"/>
              <a:t> </a:t>
            </a:r>
            <a:r>
              <a:rPr lang="en-US" i="1" dirty="0" err="1" smtClean="0"/>
              <a:t>af</a:t>
            </a:r>
            <a:r>
              <a:rPr lang="en-US" i="1" dirty="0" smtClean="0"/>
              <a:t> </a:t>
            </a:r>
            <a:r>
              <a:rPr lang="en-US" i="1" dirty="0" err="1" smtClean="0"/>
              <a:t>uklarhed</a:t>
            </a:r>
            <a:r>
              <a:rPr lang="en-US" i="1" dirty="0" smtClean="0"/>
              <a:t> for </a:t>
            </a:r>
            <a:r>
              <a:rPr lang="en-US" i="1" dirty="0" err="1" smtClean="0"/>
              <a:t>arbejderen</a:t>
            </a:r>
            <a:r>
              <a:rPr lang="en-US" i="1" dirty="0" smtClean="0"/>
              <a:t>, </a:t>
            </a:r>
            <a:r>
              <a:rPr lang="en-US" i="1" dirty="0" err="1" smtClean="0"/>
              <a:t>hvor</a:t>
            </a:r>
            <a:r>
              <a:rPr lang="en-US" i="1" dirty="0" smtClean="0"/>
              <a:t> </a:t>
            </a:r>
            <a:r>
              <a:rPr lang="en-US" i="1" dirty="0" err="1" smtClean="0"/>
              <a:t>algoritmerne</a:t>
            </a:r>
            <a:r>
              <a:rPr lang="en-US" i="1" dirty="0" smtClean="0"/>
              <a:t> </a:t>
            </a:r>
            <a:r>
              <a:rPr lang="en-US" i="1" dirty="0" err="1" smtClean="0"/>
              <a:t>tager</a:t>
            </a:r>
            <a:r>
              <a:rPr lang="en-US" i="1" dirty="0" smtClean="0"/>
              <a:t> </a:t>
            </a:r>
            <a:r>
              <a:rPr lang="en-US" i="1" dirty="0" err="1" smtClean="0"/>
              <a:t>beslutninger</a:t>
            </a:r>
            <a:r>
              <a:rPr lang="en-US" i="1" dirty="0" smtClean="0"/>
              <a:t> I </a:t>
            </a:r>
            <a:r>
              <a:rPr lang="en-US" i="1" dirty="0" err="1" smtClean="0"/>
              <a:t>stedet</a:t>
            </a:r>
            <a:r>
              <a:rPr lang="en-US" i="1" dirty="0" smtClean="0"/>
              <a:t> for </a:t>
            </a:r>
            <a:r>
              <a:rPr lang="en-US" i="1" dirty="0" err="1" smtClean="0"/>
              <a:t>en</a:t>
            </a:r>
            <a:r>
              <a:rPr lang="en-US" i="1" dirty="0" smtClean="0"/>
              <a:t> </a:t>
            </a:r>
            <a:r>
              <a:rPr lang="en-US" i="1" dirty="0" err="1" smtClean="0"/>
              <a:t>levende</a:t>
            </a:r>
            <a:r>
              <a:rPr lang="en-US" i="1" dirty="0" smtClean="0"/>
              <a:t> </a:t>
            </a:r>
            <a:r>
              <a:rPr lang="en-US" i="1" dirty="0" err="1" smtClean="0"/>
              <a:t>og</a:t>
            </a:r>
            <a:r>
              <a:rPr lang="en-US" i="1" dirty="0" smtClean="0"/>
              <a:t> </a:t>
            </a:r>
            <a:r>
              <a:rPr lang="en-US" i="1" dirty="0" err="1" smtClean="0"/>
              <a:t>tilstedeværende</a:t>
            </a:r>
            <a:r>
              <a:rPr lang="en-US" i="1" dirty="0" smtClean="0"/>
              <a:t> </a:t>
            </a:r>
            <a:r>
              <a:rPr lang="en-US" i="1" dirty="0" err="1" smtClean="0"/>
              <a:t>leder</a:t>
            </a:r>
            <a:r>
              <a:rPr lang="en-US" i="1" dirty="0" smtClean="0"/>
              <a:t>. </a:t>
            </a:r>
            <a:r>
              <a:rPr lang="en-US" i="1" dirty="0" err="1" smtClean="0"/>
              <a:t>Det</a:t>
            </a:r>
            <a:r>
              <a:rPr lang="en-US" i="1" dirty="0" smtClean="0"/>
              <a:t> </a:t>
            </a:r>
            <a:r>
              <a:rPr lang="en-US" i="1" dirty="0" err="1" smtClean="0"/>
              <a:t>betyder</a:t>
            </a:r>
            <a:r>
              <a:rPr lang="en-US" i="1" dirty="0" smtClean="0"/>
              <a:t> at </a:t>
            </a:r>
            <a:r>
              <a:rPr lang="en-US" i="1" dirty="0" err="1" smtClean="0"/>
              <a:t>teknologien</a:t>
            </a:r>
            <a:r>
              <a:rPr lang="en-US" i="1" dirty="0" smtClean="0"/>
              <a:t> </a:t>
            </a:r>
            <a:r>
              <a:rPr lang="en-US" i="1" dirty="0" err="1" smtClean="0"/>
              <a:t>bliver</a:t>
            </a:r>
            <a:r>
              <a:rPr lang="en-US" i="1" dirty="0" smtClean="0"/>
              <a:t> et </a:t>
            </a:r>
            <a:r>
              <a:rPr lang="en-US" i="1" dirty="0" err="1" smtClean="0"/>
              <a:t>livløst</a:t>
            </a:r>
            <a:r>
              <a:rPr lang="en-US" i="1" dirty="0" smtClean="0"/>
              <a:t> instrument for </a:t>
            </a:r>
            <a:r>
              <a:rPr lang="en-US" i="1" dirty="0" err="1" smtClean="0"/>
              <a:t>dominans</a:t>
            </a:r>
            <a:r>
              <a:rPr lang="en-US" i="1" dirty="0" smtClean="0"/>
              <a:t> </a:t>
            </a:r>
            <a:r>
              <a:rPr lang="en-US" dirty="0" smtClean="0"/>
              <a:t>(frit </a:t>
            </a:r>
            <a:r>
              <a:rPr lang="en-US" dirty="0" err="1" smtClean="0"/>
              <a:t>efter</a:t>
            </a:r>
            <a:r>
              <a:rPr lang="en-US" dirty="0" smtClean="0"/>
              <a:t> Walker et al 2021, p</a:t>
            </a:r>
            <a:r>
              <a:rPr lang="en-US" dirty="0"/>
              <a:t>. </a:t>
            </a:r>
            <a:r>
              <a:rPr lang="en-US" dirty="0" smtClean="0"/>
              <a:t>39). </a:t>
            </a:r>
            <a:r>
              <a:rPr lang="en-US" dirty="0" err="1" smtClean="0"/>
              <a:t>Relationen</a:t>
            </a:r>
            <a:r>
              <a:rPr lang="en-US" dirty="0" smtClean="0"/>
              <a:t> </a:t>
            </a:r>
            <a:r>
              <a:rPr lang="en-US" dirty="0" err="1" smtClean="0"/>
              <a:t>forsvinder</a:t>
            </a:r>
            <a:r>
              <a:rPr lang="en-US" dirty="0"/>
              <a:t> </a:t>
            </a:r>
            <a:r>
              <a:rPr lang="en-US" dirty="0" smtClean="0"/>
              <a:t>- </a:t>
            </a:r>
            <a:r>
              <a:rPr lang="en-US" dirty="0" err="1" smtClean="0"/>
              <a:t>dehumanisering</a:t>
            </a:r>
            <a:r>
              <a:rPr lang="en-US" dirty="0" smtClean="0"/>
              <a:t>.</a:t>
            </a:r>
          </a:p>
          <a:p>
            <a:pPr lvl="1"/>
            <a:endParaRPr lang="en-US" dirty="0"/>
          </a:p>
          <a:p>
            <a:r>
              <a:rPr lang="en-US" dirty="0" smtClean="0"/>
              <a:t>I performance monitoring (</a:t>
            </a:r>
            <a:r>
              <a:rPr lang="en-US" dirty="0" err="1" smtClean="0"/>
              <a:t>eks</a:t>
            </a:r>
            <a:r>
              <a:rPr lang="en-US" dirty="0" smtClean="0"/>
              <a:t>. </a:t>
            </a:r>
            <a:r>
              <a:rPr lang="en-US" dirty="0" err="1"/>
              <a:t>f</a:t>
            </a:r>
            <a:r>
              <a:rPr lang="en-US" dirty="0" err="1" smtClean="0"/>
              <a:t>ra</a:t>
            </a:r>
            <a:r>
              <a:rPr lang="en-US" dirty="0" smtClean="0"/>
              <a:t> </a:t>
            </a:r>
            <a:r>
              <a:rPr lang="en-US" dirty="0" err="1" smtClean="0"/>
              <a:t>finans</a:t>
            </a:r>
            <a:r>
              <a:rPr lang="en-US" dirty="0" smtClean="0"/>
              <a:t>):</a:t>
            </a:r>
          </a:p>
          <a:p>
            <a:pPr lvl="1"/>
            <a:r>
              <a:rPr lang="en-US" i="1" dirty="0" smtClean="0"/>
              <a:t>Der </a:t>
            </a:r>
            <a:r>
              <a:rPr lang="en-US" i="1" dirty="0" err="1" smtClean="0"/>
              <a:t>foregår</a:t>
            </a:r>
            <a:r>
              <a:rPr lang="en-US" i="1" dirty="0" smtClean="0"/>
              <a:t> </a:t>
            </a:r>
            <a:r>
              <a:rPr lang="en-US" i="1" dirty="0" err="1" smtClean="0"/>
              <a:t>en</a:t>
            </a:r>
            <a:r>
              <a:rPr lang="en-US" i="1" dirty="0" smtClean="0"/>
              <a:t> </a:t>
            </a:r>
            <a:r>
              <a:rPr lang="en-US" i="1" dirty="0" err="1" smtClean="0"/>
              <a:t>standardisering</a:t>
            </a:r>
            <a:r>
              <a:rPr lang="en-US" i="1" dirty="0" smtClean="0"/>
              <a:t> </a:t>
            </a:r>
            <a:r>
              <a:rPr lang="en-US" i="1" dirty="0" err="1" smtClean="0"/>
              <a:t>af</a:t>
            </a:r>
            <a:r>
              <a:rPr lang="en-US" i="1" dirty="0" smtClean="0"/>
              <a:t> </a:t>
            </a:r>
            <a:r>
              <a:rPr lang="en-US" i="1" dirty="0" err="1" smtClean="0"/>
              <a:t>medarbejdersubjektivitet</a:t>
            </a:r>
            <a:r>
              <a:rPr lang="en-US" i="1" dirty="0" smtClean="0"/>
              <a:t> </a:t>
            </a:r>
            <a:r>
              <a:rPr lang="en-US" i="1" dirty="0" err="1" smtClean="0"/>
              <a:t>og</a:t>
            </a:r>
            <a:r>
              <a:rPr lang="en-US" i="1" dirty="0" smtClean="0"/>
              <a:t> </a:t>
            </a:r>
            <a:r>
              <a:rPr lang="en-US" i="1" dirty="0" err="1" smtClean="0"/>
              <a:t>adfærd</a:t>
            </a:r>
            <a:r>
              <a:rPr lang="en-US" i="1" dirty="0" smtClean="0"/>
              <a:t>. </a:t>
            </a:r>
            <a:r>
              <a:rPr lang="en-US" i="1" dirty="0" err="1" smtClean="0"/>
              <a:t>Dette</a:t>
            </a:r>
            <a:r>
              <a:rPr lang="en-US" i="1" dirty="0" smtClean="0"/>
              <a:t> </a:t>
            </a:r>
            <a:r>
              <a:rPr lang="en-US" i="1" dirty="0" err="1" smtClean="0"/>
              <a:t>sker</a:t>
            </a:r>
            <a:r>
              <a:rPr lang="en-US" i="1" dirty="0" smtClean="0"/>
              <a:t> </a:t>
            </a:r>
            <a:r>
              <a:rPr lang="en-US" i="1" dirty="0" err="1" smtClean="0"/>
              <a:t>som</a:t>
            </a:r>
            <a:r>
              <a:rPr lang="en-US" i="1" dirty="0" smtClean="0"/>
              <a:t> </a:t>
            </a:r>
            <a:r>
              <a:rPr lang="en-US" i="1" dirty="0" err="1"/>
              <a:t>konsekvens</a:t>
            </a:r>
            <a:r>
              <a:rPr lang="en-US" i="1" dirty="0"/>
              <a:t> </a:t>
            </a:r>
            <a:r>
              <a:rPr lang="en-US" i="1" dirty="0" err="1"/>
              <a:t>af</a:t>
            </a:r>
            <a:r>
              <a:rPr lang="en-US" i="1" dirty="0"/>
              <a:t> den </a:t>
            </a:r>
            <a:r>
              <a:rPr lang="en-US" i="1" dirty="0" err="1"/>
              <a:t>nye</a:t>
            </a:r>
            <a:r>
              <a:rPr lang="en-US" i="1" dirty="0"/>
              <a:t> </a:t>
            </a:r>
            <a:r>
              <a:rPr lang="en-US" i="1" dirty="0" err="1"/>
              <a:t>dataindsamling</a:t>
            </a:r>
            <a:r>
              <a:rPr lang="en-US" i="1" dirty="0"/>
              <a:t> </a:t>
            </a:r>
            <a:r>
              <a:rPr lang="en-US" i="1" dirty="0" err="1"/>
              <a:t>og</a:t>
            </a:r>
            <a:r>
              <a:rPr lang="en-US" i="1" dirty="0"/>
              <a:t> </a:t>
            </a:r>
            <a:r>
              <a:rPr lang="en-US" i="1" dirty="0" err="1"/>
              <a:t>evaluering</a:t>
            </a:r>
            <a:r>
              <a:rPr lang="en-US" i="1" dirty="0"/>
              <a:t> </a:t>
            </a:r>
            <a:r>
              <a:rPr lang="en-US" i="1" dirty="0" err="1"/>
              <a:t>igennem</a:t>
            </a:r>
            <a:r>
              <a:rPr lang="en-US" i="1" dirty="0"/>
              <a:t> </a:t>
            </a:r>
            <a:r>
              <a:rPr lang="en-US" i="1" dirty="0" err="1" smtClean="0"/>
              <a:t>monitorering</a:t>
            </a:r>
            <a:r>
              <a:rPr lang="en-US" i="1" dirty="0" smtClean="0"/>
              <a:t> </a:t>
            </a:r>
            <a:r>
              <a:rPr lang="en-US" i="1" dirty="0" err="1" smtClean="0"/>
              <a:t>som</a:t>
            </a:r>
            <a:r>
              <a:rPr lang="en-US" i="1" dirty="0" smtClean="0"/>
              <a:t> </a:t>
            </a:r>
            <a:r>
              <a:rPr lang="en-US" i="1" dirty="0" err="1" smtClean="0"/>
              <a:t>en</a:t>
            </a:r>
            <a:r>
              <a:rPr lang="en-US" i="1" dirty="0" smtClean="0"/>
              <a:t> </a:t>
            </a:r>
            <a:r>
              <a:rPr lang="en-US" i="1" dirty="0" err="1" smtClean="0"/>
              <a:t>usynlig</a:t>
            </a:r>
            <a:r>
              <a:rPr lang="en-US" i="1" dirty="0" smtClean="0"/>
              <a:t> men </a:t>
            </a:r>
            <a:r>
              <a:rPr lang="en-US" i="1" dirty="0" err="1" smtClean="0"/>
              <a:t>altid</a:t>
            </a:r>
            <a:r>
              <a:rPr lang="en-US" i="1" dirty="0" smtClean="0"/>
              <a:t> </a:t>
            </a:r>
            <a:r>
              <a:rPr lang="en-US" i="1" dirty="0" err="1" smtClean="0"/>
              <a:t>tilstedeværende</a:t>
            </a:r>
            <a:r>
              <a:rPr lang="en-US" i="1" dirty="0" smtClean="0"/>
              <a:t> </a:t>
            </a:r>
            <a:r>
              <a:rPr lang="en-US" i="1" dirty="0" err="1" smtClean="0"/>
              <a:t>entitet</a:t>
            </a:r>
            <a:r>
              <a:rPr lang="en-US" i="1" dirty="0" smtClean="0"/>
              <a:t> med focus </a:t>
            </a:r>
            <a:r>
              <a:rPr lang="en-US" i="1" dirty="0" err="1" smtClean="0"/>
              <a:t>på</a:t>
            </a:r>
            <a:r>
              <a:rPr lang="en-US" i="1" dirty="0" smtClean="0"/>
              <a:t> </a:t>
            </a:r>
            <a:r>
              <a:rPr lang="en-US" i="1" dirty="0" err="1" smtClean="0"/>
              <a:t>bestemte</a:t>
            </a:r>
            <a:r>
              <a:rPr lang="en-US" i="1" dirty="0" smtClean="0"/>
              <a:t> performance </a:t>
            </a:r>
            <a:r>
              <a:rPr lang="en-US" i="1" dirty="0" err="1" smtClean="0"/>
              <a:t>indikatorer</a:t>
            </a:r>
            <a:r>
              <a:rPr lang="en-US" dirty="0" smtClean="0"/>
              <a:t>. </a:t>
            </a:r>
            <a:r>
              <a:rPr lang="en-US" i="1" dirty="0" err="1" smtClean="0"/>
              <a:t>Arbejderens</a:t>
            </a:r>
            <a:r>
              <a:rPr lang="en-US" i="1" dirty="0" smtClean="0"/>
              <a:t> </a:t>
            </a:r>
            <a:r>
              <a:rPr lang="en-US" i="1" dirty="0" err="1" smtClean="0"/>
              <a:t>identitet</a:t>
            </a:r>
            <a:r>
              <a:rPr lang="en-US" i="1" dirty="0" smtClean="0"/>
              <a:t> </a:t>
            </a:r>
            <a:r>
              <a:rPr lang="en-US" i="1" dirty="0" err="1" smtClean="0"/>
              <a:t>og</a:t>
            </a:r>
            <a:r>
              <a:rPr lang="en-US" i="1" dirty="0" smtClean="0"/>
              <a:t> </a:t>
            </a:r>
            <a:r>
              <a:rPr lang="en-US" i="1" dirty="0" err="1" smtClean="0"/>
              <a:t>adfærd</a:t>
            </a:r>
            <a:r>
              <a:rPr lang="en-US" i="1" dirty="0" smtClean="0"/>
              <a:t> </a:t>
            </a:r>
            <a:r>
              <a:rPr lang="en-US" i="1" dirty="0" err="1" smtClean="0"/>
              <a:t>må</a:t>
            </a:r>
            <a:r>
              <a:rPr lang="en-US" i="1" dirty="0" smtClean="0"/>
              <a:t> </a:t>
            </a:r>
            <a:r>
              <a:rPr lang="en-US" i="1" dirty="0" err="1" smtClean="0"/>
              <a:t>derfor</a:t>
            </a:r>
            <a:r>
              <a:rPr lang="en-US" i="1" dirty="0" smtClean="0"/>
              <a:t> </a:t>
            </a:r>
            <a:r>
              <a:rPr lang="en-US" i="1" dirty="0" err="1" smtClean="0"/>
              <a:t>tilpasse</a:t>
            </a:r>
            <a:r>
              <a:rPr lang="en-US" i="1" dirty="0" smtClean="0"/>
              <a:t> sig </a:t>
            </a:r>
            <a:r>
              <a:rPr lang="en-US" i="1" dirty="0" err="1" smtClean="0"/>
              <a:t>det</a:t>
            </a:r>
            <a:r>
              <a:rPr lang="en-US" i="1" dirty="0" smtClean="0"/>
              <a:t> der </a:t>
            </a:r>
            <a:r>
              <a:rPr lang="en-US" i="1" dirty="0" err="1" smtClean="0"/>
              <a:t>værdisættes</a:t>
            </a:r>
            <a:r>
              <a:rPr lang="en-US" i="1" dirty="0" smtClean="0"/>
              <a:t> </a:t>
            </a:r>
            <a:r>
              <a:rPr lang="en-US" i="1" dirty="0" err="1" smtClean="0"/>
              <a:t>af</a:t>
            </a:r>
            <a:r>
              <a:rPr lang="en-US" i="1" dirty="0" smtClean="0"/>
              <a:t> </a:t>
            </a:r>
            <a:r>
              <a:rPr lang="en-US" i="1" dirty="0" err="1" smtClean="0"/>
              <a:t>systemet</a:t>
            </a:r>
            <a:r>
              <a:rPr lang="en-US" i="1" dirty="0" smtClean="0"/>
              <a:t>. </a:t>
            </a:r>
            <a:r>
              <a:rPr lang="en-US" i="1" dirty="0" err="1" smtClean="0"/>
              <a:t>Dette</a:t>
            </a:r>
            <a:r>
              <a:rPr lang="en-US" i="1" dirty="0" smtClean="0"/>
              <a:t> </a:t>
            </a:r>
            <a:r>
              <a:rPr lang="en-US" i="1" dirty="0" err="1" smtClean="0"/>
              <a:t>betyder</a:t>
            </a:r>
            <a:r>
              <a:rPr lang="en-US" i="1" dirty="0" smtClean="0"/>
              <a:t> at </a:t>
            </a:r>
            <a:r>
              <a:rPr lang="en-US" i="1" dirty="0" err="1" smtClean="0"/>
              <a:t>modstand</a:t>
            </a:r>
            <a:r>
              <a:rPr lang="en-US" i="1" dirty="0" smtClean="0"/>
              <a:t>, </a:t>
            </a:r>
            <a:r>
              <a:rPr lang="en-US" i="1" dirty="0" err="1" smtClean="0"/>
              <a:t>indflydelse</a:t>
            </a:r>
            <a:r>
              <a:rPr lang="en-US" i="1" dirty="0" smtClean="0"/>
              <a:t> </a:t>
            </a:r>
            <a:r>
              <a:rPr lang="en-US" i="1" dirty="0" err="1" smtClean="0"/>
              <a:t>og</a:t>
            </a:r>
            <a:r>
              <a:rPr lang="en-US" i="1" dirty="0" smtClean="0"/>
              <a:t> alternative </a:t>
            </a:r>
            <a:r>
              <a:rPr lang="en-US" i="1" dirty="0" err="1" smtClean="0"/>
              <a:t>praksisser</a:t>
            </a:r>
            <a:r>
              <a:rPr lang="en-US" i="1" dirty="0" smtClean="0"/>
              <a:t> </a:t>
            </a:r>
            <a:r>
              <a:rPr lang="en-US" i="1" dirty="0" err="1" smtClean="0"/>
              <a:t>er</a:t>
            </a:r>
            <a:r>
              <a:rPr lang="en-US" i="1" dirty="0" smtClean="0"/>
              <a:t> </a:t>
            </a:r>
            <a:r>
              <a:rPr lang="en-US" i="1" dirty="0" err="1" smtClean="0"/>
              <a:t>stort</a:t>
            </a:r>
            <a:r>
              <a:rPr lang="en-US" i="1" dirty="0" smtClean="0"/>
              <a:t> set </a:t>
            </a:r>
            <a:r>
              <a:rPr lang="en-US" i="1" dirty="0" err="1" smtClean="0"/>
              <a:t>umulige</a:t>
            </a:r>
            <a:r>
              <a:rPr lang="en-US" i="1" dirty="0" smtClean="0"/>
              <a:t> at </a:t>
            </a:r>
            <a:r>
              <a:rPr lang="en-US" i="1" dirty="0" err="1" smtClean="0"/>
              <a:t>praktisere</a:t>
            </a:r>
            <a:r>
              <a:rPr lang="en-US" i="1" dirty="0" smtClean="0"/>
              <a:t>. </a:t>
            </a:r>
            <a:r>
              <a:rPr lang="en-US" i="1" dirty="0" err="1" smtClean="0"/>
              <a:t>Ligesom</a:t>
            </a:r>
            <a:r>
              <a:rPr lang="en-US" i="1" dirty="0" smtClean="0"/>
              <a:t> </a:t>
            </a:r>
            <a:r>
              <a:rPr lang="en-US" i="1" dirty="0" err="1" smtClean="0"/>
              <a:t>systemet</a:t>
            </a:r>
            <a:r>
              <a:rPr lang="en-US" i="1" dirty="0" smtClean="0"/>
              <a:t> </a:t>
            </a:r>
            <a:r>
              <a:rPr lang="en-US" i="1" dirty="0" err="1" smtClean="0"/>
              <a:t>skaber</a:t>
            </a:r>
            <a:r>
              <a:rPr lang="en-US" i="1" dirty="0" smtClean="0"/>
              <a:t> </a:t>
            </a:r>
            <a:r>
              <a:rPr lang="en-US" i="1" dirty="0" err="1" smtClean="0"/>
              <a:t>en</a:t>
            </a:r>
            <a:r>
              <a:rPr lang="en-US" i="1" dirty="0" smtClean="0"/>
              <a:t> </a:t>
            </a:r>
            <a:r>
              <a:rPr lang="en-US" i="1" dirty="0" err="1" smtClean="0"/>
              <a:t>sult</a:t>
            </a:r>
            <a:r>
              <a:rPr lang="en-US" i="1" dirty="0" smtClean="0"/>
              <a:t> </a:t>
            </a:r>
            <a:r>
              <a:rPr lang="en-US" i="1" dirty="0" err="1" smtClean="0"/>
              <a:t>efter</a:t>
            </a:r>
            <a:r>
              <a:rPr lang="en-US" i="1" dirty="0" smtClean="0"/>
              <a:t> mere </a:t>
            </a:r>
            <a:r>
              <a:rPr lang="en-US" i="1" dirty="0" err="1" smtClean="0"/>
              <a:t>viden</a:t>
            </a:r>
            <a:r>
              <a:rPr lang="en-US" i="1" dirty="0" smtClean="0"/>
              <a:t> der </a:t>
            </a:r>
            <a:r>
              <a:rPr lang="en-US" i="1" dirty="0" err="1" smtClean="0"/>
              <a:t>igen</a:t>
            </a:r>
            <a:r>
              <a:rPr lang="en-US" i="1" dirty="0" smtClean="0"/>
              <a:t> </a:t>
            </a:r>
            <a:r>
              <a:rPr lang="en-US" i="1" dirty="0" err="1" smtClean="0"/>
              <a:t>overtager</a:t>
            </a:r>
            <a:r>
              <a:rPr lang="en-US" i="1" dirty="0" smtClean="0"/>
              <a:t> dele </a:t>
            </a:r>
            <a:r>
              <a:rPr lang="en-US" i="1" dirty="0" err="1" smtClean="0"/>
              <a:t>af</a:t>
            </a:r>
            <a:r>
              <a:rPr lang="en-US" i="1" dirty="0" smtClean="0"/>
              <a:t> </a:t>
            </a:r>
            <a:r>
              <a:rPr lang="en-US" i="1" dirty="0" err="1" smtClean="0"/>
              <a:t>indflydelsen</a:t>
            </a:r>
            <a:r>
              <a:rPr lang="en-US" i="1" dirty="0" smtClean="0"/>
              <a:t> over </a:t>
            </a:r>
            <a:r>
              <a:rPr lang="en-US" i="1" dirty="0" err="1" smtClean="0"/>
              <a:t>hvordan</a:t>
            </a:r>
            <a:r>
              <a:rPr lang="en-US" i="1" dirty="0" smtClean="0"/>
              <a:t> </a:t>
            </a:r>
            <a:r>
              <a:rPr lang="en-US" i="1" dirty="0" err="1" smtClean="0"/>
              <a:t>arbejdet</a:t>
            </a:r>
            <a:r>
              <a:rPr lang="en-US" i="1" dirty="0" smtClean="0"/>
              <a:t> </a:t>
            </a:r>
            <a:r>
              <a:rPr lang="en-US" i="1" dirty="0" err="1" smtClean="0"/>
              <a:t>udvikler</a:t>
            </a:r>
            <a:r>
              <a:rPr lang="en-US" i="1" dirty="0" smtClean="0"/>
              <a:t> sig </a:t>
            </a:r>
            <a:r>
              <a:rPr lang="en-US" i="1" dirty="0" err="1" smtClean="0"/>
              <a:t>og</a:t>
            </a:r>
            <a:r>
              <a:rPr lang="en-US" i="1" dirty="0" smtClean="0"/>
              <a:t> </a:t>
            </a:r>
            <a:r>
              <a:rPr lang="en-US" i="1" dirty="0" err="1" smtClean="0"/>
              <a:t>gør</a:t>
            </a:r>
            <a:r>
              <a:rPr lang="en-US" i="1" dirty="0" smtClean="0"/>
              <a:t> </a:t>
            </a:r>
            <a:r>
              <a:rPr lang="en-US" i="1" dirty="0" err="1" smtClean="0"/>
              <a:t>medarbejdere</a:t>
            </a:r>
            <a:r>
              <a:rPr lang="en-US" i="1" dirty="0" smtClean="0"/>
              <a:t> mere </a:t>
            </a:r>
            <a:r>
              <a:rPr lang="en-US" i="1" dirty="0" err="1" smtClean="0"/>
              <a:t>magtesløse</a:t>
            </a:r>
            <a:r>
              <a:rPr lang="en-US" i="1" dirty="0" smtClean="0"/>
              <a:t>.</a:t>
            </a:r>
            <a:r>
              <a:rPr lang="en-US" dirty="0" smtClean="0"/>
              <a:t> (frit </a:t>
            </a:r>
            <a:r>
              <a:rPr lang="en-US" dirty="0" err="1" smtClean="0"/>
              <a:t>efter</a:t>
            </a:r>
            <a:r>
              <a:rPr lang="en-US" dirty="0" smtClean="0"/>
              <a:t> Ball </a:t>
            </a:r>
            <a:r>
              <a:rPr lang="en-US" dirty="0" err="1" smtClean="0"/>
              <a:t>og</a:t>
            </a:r>
            <a:r>
              <a:rPr lang="en-US" dirty="0" smtClean="0"/>
              <a:t> Wilson 2000).</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15</a:t>
            </a:fld>
            <a:endParaRPr lang="da-DK" noProof="0" dirty="0"/>
          </a:p>
        </p:txBody>
      </p:sp>
      <p:sp>
        <p:nvSpPr>
          <p:cNvPr id="6" name="Titel 5"/>
          <p:cNvSpPr>
            <a:spLocks noGrp="1"/>
          </p:cNvSpPr>
          <p:nvPr>
            <p:ph type="title"/>
          </p:nvPr>
        </p:nvSpPr>
        <p:spPr/>
        <p:txBody>
          <a:bodyPr/>
          <a:lstStyle/>
          <a:p>
            <a:r>
              <a:rPr lang="da-DK" dirty="0" smtClean="0"/>
              <a:t>Psykosociale udfordringer</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3753257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Vil man gerne finde de ting der kan hjælpe, undgå de negative ting</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16</a:t>
            </a:fld>
            <a:endParaRPr lang="da-DK" noProof="0" dirty="0"/>
          </a:p>
        </p:txBody>
      </p:sp>
      <p:sp>
        <p:nvSpPr>
          <p:cNvPr id="6" name="Titel 5"/>
          <p:cNvSpPr>
            <a:spLocks noGrp="1"/>
          </p:cNvSpPr>
          <p:nvPr>
            <p:ph type="title"/>
          </p:nvPr>
        </p:nvSpPr>
        <p:spPr/>
        <p:txBody>
          <a:bodyPr/>
          <a:lstStyle/>
          <a:p>
            <a:r>
              <a:rPr lang="da-DK" dirty="0" smtClean="0"/>
              <a:t>Som Arbejdsmiljøforsker	</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4241652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0" y="2051999"/>
            <a:ext cx="10707725" cy="3761995"/>
          </a:xfrm>
        </p:spPr>
        <p:txBody>
          <a:bodyPr/>
          <a:lstStyle/>
          <a:p>
            <a:r>
              <a:rPr lang="da-DK" dirty="0" smtClean="0"/>
              <a:t>I 2022 lavede vi et studie der kiggede på nye teknologier til arbejdsmiljø i B&amp;A her fandt vi en række teknologier</a:t>
            </a:r>
          </a:p>
          <a:p>
            <a:r>
              <a:rPr lang="da-DK" dirty="0" smtClean="0"/>
              <a:t>Særligt én type </a:t>
            </a:r>
            <a:r>
              <a:rPr lang="da-DK" dirty="0" err="1" smtClean="0"/>
              <a:t>skildte</a:t>
            </a:r>
            <a:r>
              <a:rPr lang="da-DK" dirty="0" smtClean="0"/>
              <a:t> sig ud. Overvågningsteknologier.</a:t>
            </a:r>
          </a:p>
          <a:p>
            <a:r>
              <a:rPr lang="da-DK" dirty="0" smtClean="0"/>
              <a:t>Gjorde os bekymrede, hvad betyder det for mennesket.</a:t>
            </a:r>
          </a:p>
          <a:p>
            <a:endParaRPr lang="da-DK" dirty="0"/>
          </a:p>
          <a:p>
            <a:r>
              <a:rPr lang="en-US" i="1" dirty="0" err="1"/>
              <a:t>Ved</a:t>
            </a:r>
            <a:r>
              <a:rPr lang="en-US" i="1" dirty="0"/>
              <a:t> at </a:t>
            </a:r>
            <a:r>
              <a:rPr lang="en-US" i="1" dirty="0" err="1"/>
              <a:t>anvende</a:t>
            </a:r>
            <a:r>
              <a:rPr lang="en-US" i="1" dirty="0"/>
              <a:t> et </a:t>
            </a:r>
            <a:r>
              <a:rPr lang="en-US" i="1" dirty="0" err="1"/>
              <a:t>videoovervågningssystem</a:t>
            </a:r>
            <a:r>
              <a:rPr lang="en-US" i="1" dirty="0"/>
              <a:t> </a:t>
            </a:r>
            <a:r>
              <a:rPr lang="en-US" i="1" dirty="0" err="1"/>
              <a:t>til</a:t>
            </a:r>
            <a:r>
              <a:rPr lang="en-US" i="1" dirty="0"/>
              <a:t> </a:t>
            </a:r>
            <a:r>
              <a:rPr lang="en-US" i="1" dirty="0" err="1"/>
              <a:t>sikkerhedsinspektion</a:t>
            </a:r>
            <a:r>
              <a:rPr lang="en-US" i="1" dirty="0"/>
              <a:t>, </a:t>
            </a:r>
            <a:r>
              <a:rPr lang="en-US" i="1" dirty="0" err="1"/>
              <a:t>kan</a:t>
            </a:r>
            <a:r>
              <a:rPr lang="en-US" i="1" dirty="0"/>
              <a:t> </a:t>
            </a:r>
            <a:r>
              <a:rPr lang="en-US" i="1" dirty="0" err="1"/>
              <a:t>sikkerhedsspecialisterne</a:t>
            </a:r>
            <a:r>
              <a:rPr lang="en-US" i="1" dirty="0"/>
              <a:t> […] </a:t>
            </a:r>
            <a:r>
              <a:rPr lang="en-US" i="1" dirty="0" err="1"/>
              <a:t>opdage</a:t>
            </a:r>
            <a:r>
              <a:rPr lang="en-US" i="1" dirty="0"/>
              <a:t> </a:t>
            </a:r>
            <a:r>
              <a:rPr lang="en-US" i="1" dirty="0" err="1"/>
              <a:t>abnormaliteter</a:t>
            </a:r>
            <a:r>
              <a:rPr lang="en-US" i="1" dirty="0"/>
              <a:t> hos </a:t>
            </a:r>
            <a:r>
              <a:rPr lang="en-US" i="1" dirty="0" err="1"/>
              <a:t>arbejdere</a:t>
            </a:r>
            <a:r>
              <a:rPr lang="en-US" i="1" dirty="0"/>
              <a:t>, </a:t>
            </a:r>
            <a:r>
              <a:rPr lang="en-US" i="1" dirty="0" err="1"/>
              <a:t>materialer</a:t>
            </a:r>
            <a:r>
              <a:rPr lang="en-US" i="1" dirty="0"/>
              <a:t> </a:t>
            </a:r>
            <a:r>
              <a:rPr lang="en-US" i="1" dirty="0" err="1"/>
              <a:t>og</a:t>
            </a:r>
            <a:r>
              <a:rPr lang="en-US" i="1" dirty="0"/>
              <a:t> </a:t>
            </a:r>
            <a:r>
              <a:rPr lang="en-US" i="1" dirty="0" err="1"/>
              <a:t>maskiner</a:t>
            </a:r>
            <a:r>
              <a:rPr lang="en-US" i="1" dirty="0"/>
              <a:t> </a:t>
            </a:r>
            <a:r>
              <a:rPr lang="en-US" i="1" dirty="0" err="1"/>
              <a:t>på</a:t>
            </a:r>
            <a:r>
              <a:rPr lang="en-US" i="1" dirty="0"/>
              <a:t> </a:t>
            </a:r>
            <a:r>
              <a:rPr lang="en-US" i="1" dirty="0" err="1"/>
              <a:t>arbejdspladsen</a:t>
            </a:r>
            <a:r>
              <a:rPr lang="en-US" i="1" dirty="0"/>
              <a:t> </a:t>
            </a:r>
            <a:r>
              <a:rPr lang="en-US" i="1" dirty="0" err="1"/>
              <a:t>og</a:t>
            </a:r>
            <a:r>
              <a:rPr lang="en-US" i="1" dirty="0"/>
              <a:t> </a:t>
            </a:r>
            <a:r>
              <a:rPr lang="en-US" i="1" dirty="0" err="1"/>
              <a:t>udtrække</a:t>
            </a:r>
            <a:r>
              <a:rPr lang="en-US" i="1" dirty="0"/>
              <a:t> </a:t>
            </a:r>
            <a:r>
              <a:rPr lang="en-US" i="1" dirty="0" err="1"/>
              <a:t>billederne</a:t>
            </a:r>
            <a:r>
              <a:rPr lang="en-US" i="1" dirty="0"/>
              <a:t> </a:t>
            </a:r>
            <a:r>
              <a:rPr lang="en-US" i="1" dirty="0" err="1"/>
              <a:t>af</a:t>
            </a:r>
            <a:r>
              <a:rPr lang="en-US" i="1" dirty="0"/>
              <a:t> </a:t>
            </a:r>
            <a:r>
              <a:rPr lang="en-US" i="1" dirty="0" err="1"/>
              <a:t>disse</a:t>
            </a:r>
            <a:r>
              <a:rPr lang="en-US" i="1" dirty="0"/>
              <a:t>. Hele </a:t>
            </a:r>
            <a:r>
              <a:rPr lang="en-US" i="1" dirty="0" err="1"/>
              <a:t>processen</a:t>
            </a:r>
            <a:r>
              <a:rPr lang="en-US" i="1" dirty="0"/>
              <a:t> </a:t>
            </a:r>
            <a:r>
              <a:rPr lang="en-US" i="1" dirty="0" err="1"/>
              <a:t>kræver</a:t>
            </a:r>
            <a:r>
              <a:rPr lang="en-US" i="1" dirty="0"/>
              <a:t> </a:t>
            </a:r>
            <a:r>
              <a:rPr lang="en-US" i="1" dirty="0" err="1"/>
              <a:t>meget</a:t>
            </a:r>
            <a:r>
              <a:rPr lang="en-US" i="1" dirty="0"/>
              <a:t> </a:t>
            </a:r>
            <a:r>
              <a:rPr lang="en-US" i="1" dirty="0" err="1"/>
              <a:t>lidt</a:t>
            </a:r>
            <a:r>
              <a:rPr lang="en-US" i="1" dirty="0"/>
              <a:t> </a:t>
            </a:r>
            <a:r>
              <a:rPr lang="en-US" i="1" dirty="0" err="1"/>
              <a:t>menneskelig</a:t>
            </a:r>
            <a:r>
              <a:rPr lang="en-US" i="1" dirty="0"/>
              <a:t> </a:t>
            </a:r>
            <a:r>
              <a:rPr lang="en-US" i="1" dirty="0" err="1"/>
              <a:t>indblanden</a:t>
            </a:r>
            <a:r>
              <a:rPr lang="en-US" i="1" dirty="0"/>
              <a:t> </a:t>
            </a:r>
            <a:r>
              <a:rPr lang="en-US" i="1" dirty="0" err="1"/>
              <a:t>til</a:t>
            </a:r>
            <a:r>
              <a:rPr lang="en-US" i="1" dirty="0"/>
              <a:t> at </a:t>
            </a:r>
            <a:r>
              <a:rPr lang="en-US" i="1" dirty="0" err="1"/>
              <a:t>analysere</a:t>
            </a:r>
            <a:r>
              <a:rPr lang="en-US" i="1" dirty="0"/>
              <a:t> </a:t>
            </a:r>
            <a:r>
              <a:rPr lang="en-US" i="1" dirty="0" err="1"/>
              <a:t>eller</a:t>
            </a:r>
            <a:r>
              <a:rPr lang="en-US" i="1" dirty="0"/>
              <a:t> </a:t>
            </a:r>
            <a:r>
              <a:rPr lang="en-US" i="1" dirty="0" err="1"/>
              <a:t>overvåge</a:t>
            </a:r>
            <a:r>
              <a:rPr lang="en-US" i="1" dirty="0"/>
              <a:t> </a:t>
            </a:r>
            <a:r>
              <a:rPr lang="en-US" i="1" dirty="0" err="1"/>
              <a:t>resultaterne</a:t>
            </a:r>
            <a:r>
              <a:rPr lang="en-US" i="1" dirty="0"/>
              <a:t>. </a:t>
            </a:r>
            <a:r>
              <a:rPr lang="en-US" i="1" dirty="0" err="1"/>
              <a:t>Derfor</a:t>
            </a:r>
            <a:r>
              <a:rPr lang="en-US" i="1" dirty="0"/>
              <a:t> </a:t>
            </a:r>
            <a:r>
              <a:rPr lang="en-US" i="1" dirty="0" err="1"/>
              <a:t>er</a:t>
            </a:r>
            <a:r>
              <a:rPr lang="en-US" i="1" dirty="0"/>
              <a:t> </a:t>
            </a:r>
            <a:r>
              <a:rPr lang="en-US" i="1" dirty="0" err="1"/>
              <a:t>overvågningssystemerne</a:t>
            </a:r>
            <a:r>
              <a:rPr lang="en-US" i="1" dirty="0"/>
              <a:t> mere acceptable.</a:t>
            </a:r>
          </a:p>
          <a:p>
            <a:pPr marL="216000" lvl="1" indent="0">
              <a:buNone/>
            </a:pPr>
            <a:r>
              <a:rPr lang="en-US" i="1" dirty="0"/>
              <a:t>                                                                           (</a:t>
            </a:r>
            <a:r>
              <a:rPr lang="en-US" i="1" dirty="0" err="1"/>
              <a:t>oversat</a:t>
            </a:r>
            <a:r>
              <a:rPr lang="en-US" i="1" dirty="0"/>
              <a:t> </a:t>
            </a:r>
            <a:r>
              <a:rPr lang="en-US" i="1" dirty="0" err="1"/>
              <a:t>fra</a:t>
            </a:r>
            <a:r>
              <a:rPr lang="en-US" i="1" dirty="0"/>
              <a:t>, </a:t>
            </a:r>
            <a:r>
              <a:rPr lang="en-US" i="1" dirty="0" err="1"/>
              <a:t>Guo</a:t>
            </a:r>
            <a:r>
              <a:rPr lang="en-US" i="1" dirty="0"/>
              <a:t> et al. 2019)</a:t>
            </a:r>
            <a:endParaRPr lang="da-DK" i="1" dirty="0"/>
          </a:p>
          <a:p>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17</a:t>
            </a:fld>
            <a:endParaRPr lang="da-DK" noProof="0" dirty="0"/>
          </a:p>
        </p:txBody>
      </p:sp>
      <p:sp>
        <p:nvSpPr>
          <p:cNvPr id="6" name="Titel 5"/>
          <p:cNvSpPr>
            <a:spLocks noGrp="1"/>
          </p:cNvSpPr>
          <p:nvPr>
            <p:ph type="title"/>
          </p:nvPr>
        </p:nvSpPr>
        <p:spPr/>
        <p:txBody>
          <a:bodyPr/>
          <a:lstStyle/>
          <a:p>
            <a:r>
              <a:rPr lang="da-DK" dirty="0" smtClean="0"/>
              <a:t>I sikkerhedens navn</a:t>
            </a:r>
            <a:endParaRPr lang="da-DK" dirty="0"/>
          </a:p>
        </p:txBody>
      </p:sp>
      <p:sp>
        <p:nvSpPr>
          <p:cNvPr id="7" name="Undertitel 6"/>
          <p:cNvSpPr>
            <a:spLocks noGrp="1"/>
          </p:cNvSpPr>
          <p:nvPr>
            <p:ph type="subTitle" idx="13"/>
          </p:nvPr>
        </p:nvSpPr>
        <p:spPr/>
        <p:txBody>
          <a:bodyPr/>
          <a:lstStyle/>
          <a:p>
            <a:endParaRPr lang="da-DK" dirty="0"/>
          </a:p>
        </p:txBody>
      </p:sp>
    </p:spTree>
    <p:extLst>
      <p:ext uri="{BB962C8B-B14F-4D97-AF65-F5344CB8AC3E}">
        <p14:creationId xmlns:p14="http://schemas.microsoft.com/office/powerpoint/2010/main" val="144799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1" y="1713605"/>
            <a:ext cx="5234620" cy="4100390"/>
          </a:xfrm>
        </p:spPr>
        <p:txBody>
          <a:bodyPr/>
          <a:lstStyle/>
          <a:p>
            <a:pPr marL="0" indent="0">
              <a:buNone/>
            </a:pPr>
            <a:endParaRPr lang="da-DK" dirty="0" smtClean="0"/>
          </a:p>
          <a:p>
            <a:r>
              <a:rPr lang="da-DK" dirty="0" smtClean="0"/>
              <a:t>Teknologi hjælper os. </a:t>
            </a:r>
          </a:p>
          <a:p>
            <a:endParaRPr lang="da-DK" dirty="0"/>
          </a:p>
          <a:p>
            <a:r>
              <a:rPr lang="da-DK" dirty="0"/>
              <a:t>H</a:t>
            </a:r>
            <a:r>
              <a:rPr lang="da-DK" dirty="0" smtClean="0"/>
              <a:t>vordan undersøger vi om teknologierne har skadelige bivirkninger? </a:t>
            </a:r>
          </a:p>
          <a:p>
            <a:endParaRPr lang="da-DK" dirty="0" smtClean="0"/>
          </a:p>
          <a:p>
            <a:r>
              <a:rPr lang="da-DK" dirty="0" smtClean="0"/>
              <a:t>Vi anvender eksplicitte etiske refleksioner.</a:t>
            </a:r>
          </a:p>
          <a:p>
            <a:endParaRPr lang="da-DK" dirty="0"/>
          </a:p>
          <a:p>
            <a:r>
              <a:rPr lang="da-DK" dirty="0" smtClean="0"/>
              <a:t>Men hvad er etik? </a:t>
            </a:r>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18</a:t>
            </a:fld>
            <a:endParaRPr lang="da-DK" noProof="0" dirty="0"/>
          </a:p>
        </p:txBody>
      </p:sp>
      <p:sp>
        <p:nvSpPr>
          <p:cNvPr id="6" name="Titel 5"/>
          <p:cNvSpPr>
            <a:spLocks noGrp="1"/>
          </p:cNvSpPr>
          <p:nvPr>
            <p:ph type="title"/>
          </p:nvPr>
        </p:nvSpPr>
        <p:spPr/>
        <p:txBody>
          <a:bodyPr/>
          <a:lstStyle/>
          <a:p>
            <a:r>
              <a:rPr lang="da-DK" dirty="0" smtClean="0"/>
              <a:t>Etik og teknologi</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3657089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err="1" smtClean="0"/>
              <a:t>Duty</a:t>
            </a:r>
            <a:r>
              <a:rPr lang="da-DK" dirty="0" smtClean="0"/>
              <a:t> – pligtetik (</a:t>
            </a:r>
            <a:r>
              <a:rPr lang="da-DK" dirty="0"/>
              <a:t>I</a:t>
            </a:r>
            <a:r>
              <a:rPr lang="da-DK" dirty="0" smtClean="0"/>
              <a:t>mmanuel Kant, Knud E. Løgstrup)</a:t>
            </a:r>
          </a:p>
          <a:p>
            <a:r>
              <a:rPr lang="da-DK" dirty="0" smtClean="0"/>
              <a:t>Utility – nytteetik (Jeremy Bentham)</a:t>
            </a:r>
          </a:p>
          <a:p>
            <a:r>
              <a:rPr lang="da-DK" dirty="0" err="1" smtClean="0"/>
              <a:t>Virtue</a:t>
            </a:r>
            <a:r>
              <a:rPr lang="da-DK" dirty="0" smtClean="0"/>
              <a:t> – dydsetik (Aristoteles, Michel Foucault)</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19</a:t>
            </a:fld>
            <a:endParaRPr lang="da-DK" noProof="0" dirty="0"/>
          </a:p>
        </p:txBody>
      </p:sp>
      <p:sp>
        <p:nvSpPr>
          <p:cNvPr id="6" name="Titel 5"/>
          <p:cNvSpPr>
            <a:spLocks noGrp="1"/>
          </p:cNvSpPr>
          <p:nvPr>
            <p:ph type="title"/>
          </p:nvPr>
        </p:nvSpPr>
        <p:spPr/>
        <p:txBody>
          <a:bodyPr/>
          <a:lstStyle/>
          <a:p>
            <a:r>
              <a:rPr lang="da-DK" dirty="0" smtClean="0"/>
              <a:t> DUV - En konkret og fælles referenceramme</a:t>
            </a:r>
            <a:endParaRPr lang="da-DK" dirty="0"/>
          </a:p>
        </p:txBody>
      </p:sp>
      <p:sp>
        <p:nvSpPr>
          <p:cNvPr id="7" name="Undertitel 6"/>
          <p:cNvSpPr>
            <a:spLocks noGrp="1"/>
          </p:cNvSpPr>
          <p:nvPr>
            <p:ph type="subTitle" idx="13"/>
          </p:nvPr>
        </p:nvSpPr>
        <p:spPr/>
        <p:txBody>
          <a:bodyPr/>
          <a:lstStyle/>
          <a:p>
            <a:endParaRPr lang="da-DK"/>
          </a:p>
        </p:txBody>
      </p:sp>
      <p:pic>
        <p:nvPicPr>
          <p:cNvPr id="9" name="Billede 8"/>
          <p:cNvPicPr>
            <a:picLocks noChangeAspect="1"/>
          </p:cNvPicPr>
          <p:nvPr/>
        </p:nvPicPr>
        <p:blipFill>
          <a:blip r:embed="rId2"/>
          <a:stretch>
            <a:fillRect/>
          </a:stretch>
        </p:blipFill>
        <p:spPr>
          <a:xfrm>
            <a:off x="6158204" y="1329270"/>
            <a:ext cx="4219194" cy="4409057"/>
          </a:xfrm>
          <a:prstGeom prst="rect">
            <a:avLst/>
          </a:prstGeom>
        </p:spPr>
      </p:pic>
    </p:spTree>
    <p:extLst>
      <p:ext uri="{BB962C8B-B14F-4D97-AF65-F5344CB8AC3E}">
        <p14:creationId xmlns:p14="http://schemas.microsoft.com/office/powerpoint/2010/main" val="2140593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727227" y="3025241"/>
            <a:ext cx="6464773" cy="3995621"/>
          </a:xfrm>
        </p:spPr>
        <p:txBody>
          <a:bodyPr/>
          <a:lstStyle/>
          <a:p>
            <a:r>
              <a:rPr lang="da-DK" sz="900" dirty="0"/>
              <a:t>Ajslev, JZN., Nimb, I. &amp; Andersen MF. </a:t>
            </a:r>
            <a:r>
              <a:rPr lang="en-US" sz="900" dirty="0" smtClean="0"/>
              <a:t>(2024) </a:t>
            </a:r>
            <a:r>
              <a:rPr lang="en-US" sz="900" dirty="0"/>
              <a:t>In the name of safety - safety monitoring and the development of the Duty, Utility, Virtue framework for ethical consideration. </a:t>
            </a:r>
            <a:r>
              <a:rPr lang="en-US" sz="900" i="1" dirty="0" smtClean="0"/>
              <a:t>Safety </a:t>
            </a:r>
            <a:r>
              <a:rPr lang="en-US" sz="900" i="1" dirty="0"/>
              <a:t>Science.</a:t>
            </a:r>
            <a:endParaRPr lang="da-DK" sz="900" dirty="0"/>
          </a:p>
          <a:p>
            <a:pPr lvl="0"/>
            <a:r>
              <a:rPr lang="da-DK" sz="900" dirty="0"/>
              <a:t>Sundstrup, E, Meng, A, Ajslev, JZN, Albertsen, K., Pedersen, F. &amp; Andersen, LL. </a:t>
            </a:r>
            <a:r>
              <a:rPr lang="en-US" sz="900" dirty="0"/>
              <a:t>(2022) New Technology and Loss of Paid Employment among Older Workers: Prospective Cohort Study, IJERP, 19(12), 7168.</a:t>
            </a:r>
            <a:endParaRPr lang="da-DK" sz="900" dirty="0"/>
          </a:p>
          <a:p>
            <a:pPr lvl="0"/>
            <a:r>
              <a:rPr lang="en-US" sz="900" dirty="0"/>
              <a:t>Ajslev, JZN. </a:t>
            </a:r>
            <a:r>
              <a:rPr lang="en-US" sz="900" dirty="0" err="1"/>
              <a:t>og</a:t>
            </a:r>
            <a:r>
              <a:rPr lang="en-US" sz="900" dirty="0"/>
              <a:t> IEE. Nimb (2022) Virtual design and construction for occupational safety and health purposes – A review on current gaps and directions for research and practice. </a:t>
            </a:r>
            <a:r>
              <a:rPr lang="en-US" sz="900" i="1" dirty="0"/>
              <a:t>Safety Science</a:t>
            </a:r>
            <a:r>
              <a:rPr lang="en-US" sz="900" dirty="0"/>
              <a:t>, vol. 155</a:t>
            </a:r>
            <a:r>
              <a:rPr lang="en-US" sz="900" i="1" dirty="0"/>
              <a:t>.</a:t>
            </a:r>
            <a:endParaRPr lang="da-DK" sz="900" dirty="0"/>
          </a:p>
          <a:p>
            <a:r>
              <a:rPr lang="da-DK" sz="900" dirty="0"/>
              <a:t>Andersen MF, Ajslev, JZN, Tanggaard, L, Svendsen PA. (2020) Skakmat - kan prisen for indflydelse blive for stor? Skyggearbejde og </a:t>
            </a:r>
            <a:r>
              <a:rPr lang="da-DK" sz="900" dirty="0" err="1"/>
              <a:t>workarounds</a:t>
            </a:r>
            <a:r>
              <a:rPr lang="da-DK" sz="900" dirty="0"/>
              <a:t> blandt ansatte i psykiatrien. </a:t>
            </a:r>
            <a:r>
              <a:rPr lang="da-DK" sz="900" i="1" dirty="0"/>
              <a:t>Tidsskrift for Arbejdsliv</a:t>
            </a:r>
            <a:r>
              <a:rPr lang="da-DK" sz="900" dirty="0"/>
              <a:t>.</a:t>
            </a:r>
          </a:p>
          <a:p>
            <a:r>
              <a:rPr lang="da-DK" sz="900" dirty="0"/>
              <a:t>Sundstrup, E, Ajslev, JZN, Andersen LL (2020) Sammenhæng mellem ny teknologi i seniorarbejdslivet og beslutningen om at forlade arbejdet før eller efter pensionsalderen. </a:t>
            </a:r>
            <a:r>
              <a:rPr lang="da-DK" sz="900" i="1" dirty="0"/>
              <a:t>Tidsskrift for Arbejdsliv</a:t>
            </a:r>
            <a:r>
              <a:rPr lang="da-DK" sz="900" dirty="0"/>
              <a:t>, 22:1.</a:t>
            </a:r>
          </a:p>
          <a:p>
            <a:r>
              <a:rPr lang="da-DK" sz="900" dirty="0"/>
              <a:t>Ajslev, JZN., Johansen, HH., Andersen, MF., Poulsen, OM., Andersen, LL. </a:t>
            </a:r>
            <a:r>
              <a:rPr lang="en-US" sz="900" dirty="0"/>
              <a:t>(2019) Occupational Identities and Physical Exertion in (re)configurations of New Technologies in Eldercare. </a:t>
            </a:r>
            <a:r>
              <a:rPr lang="en-US" sz="900" i="1" dirty="0"/>
              <a:t>Nordic Journal of Working Life Studies </a:t>
            </a:r>
            <a:r>
              <a:rPr lang="en-US" sz="900" dirty="0"/>
              <a:t>9:4.</a:t>
            </a:r>
            <a:endParaRPr lang="da-DK" sz="900" dirty="0"/>
          </a:p>
          <a:p>
            <a:r>
              <a:rPr lang="da-DK" sz="900" dirty="0"/>
              <a:t>Nimb, Ika og J. Ajslev </a:t>
            </a:r>
            <a:r>
              <a:rPr lang="da-DK" sz="900" dirty="0" smtClean="0"/>
              <a:t>(2023). </a:t>
            </a:r>
            <a:r>
              <a:rPr lang="en-US" sz="900" dirty="0"/>
              <a:t>Virtual Design and Construction </a:t>
            </a:r>
            <a:r>
              <a:rPr lang="en-US" sz="900" dirty="0" err="1"/>
              <a:t>i</a:t>
            </a:r>
            <a:r>
              <a:rPr lang="en-US" sz="900" dirty="0"/>
              <a:t> </a:t>
            </a:r>
            <a:r>
              <a:rPr lang="en-US" sz="900" dirty="0" err="1"/>
              <a:t>Danmark</a:t>
            </a:r>
            <a:r>
              <a:rPr lang="en-US" sz="900" dirty="0"/>
              <a:t> Vol. 1 – </a:t>
            </a:r>
            <a:r>
              <a:rPr lang="en-US" sz="900" dirty="0" err="1"/>
              <a:t>litteratur</a:t>
            </a:r>
            <a:r>
              <a:rPr lang="en-US" sz="900" dirty="0"/>
              <a:t> review. </a:t>
            </a:r>
            <a:r>
              <a:rPr lang="en-US" sz="900" dirty="0" err="1"/>
              <a:t>Det</a:t>
            </a:r>
            <a:r>
              <a:rPr lang="en-US" sz="900" dirty="0"/>
              <a:t> </a:t>
            </a:r>
            <a:r>
              <a:rPr lang="en-US" sz="900" dirty="0" err="1"/>
              <a:t>Nationale</a:t>
            </a:r>
            <a:r>
              <a:rPr lang="en-US" sz="900" dirty="0"/>
              <a:t> </a:t>
            </a:r>
            <a:r>
              <a:rPr lang="en-US" sz="900" dirty="0" err="1"/>
              <a:t>Forskningscenter</a:t>
            </a:r>
            <a:r>
              <a:rPr lang="en-US" sz="900" dirty="0"/>
              <a:t> for </a:t>
            </a:r>
            <a:r>
              <a:rPr lang="en-US" sz="900" dirty="0" err="1"/>
              <a:t>Arbejdsmiljø</a:t>
            </a:r>
            <a:r>
              <a:rPr lang="en-US" sz="900" dirty="0"/>
              <a:t>, </a:t>
            </a:r>
            <a:r>
              <a:rPr lang="en-US" sz="900" dirty="0" err="1"/>
              <a:t>København</a:t>
            </a:r>
            <a:r>
              <a:rPr lang="en-US" sz="900" dirty="0"/>
              <a:t> (NFA-rapport</a:t>
            </a:r>
            <a:r>
              <a:rPr lang="en-US" sz="900" dirty="0" smtClean="0"/>
              <a:t>).</a:t>
            </a:r>
          </a:p>
          <a:p>
            <a:r>
              <a:rPr lang="da-DK" sz="900" dirty="0"/>
              <a:t>Ajslev, JZN., E. Sundstrup, HH. Johansen, K. Sørensen, KA. Jensen og OM. Poulsen (2019) Arbejdsmiljømæssige udfordringer som følge af automatisering og digitalisering. Det Nationale Forskningscenter for Arbejdsmiljø</a:t>
            </a:r>
          </a:p>
          <a:p>
            <a:endParaRPr lang="da-DK" dirty="0"/>
          </a:p>
          <a:p>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2</a:t>
            </a:fld>
            <a:endParaRPr lang="da-DK" noProof="0" dirty="0"/>
          </a:p>
        </p:txBody>
      </p:sp>
      <p:sp>
        <p:nvSpPr>
          <p:cNvPr id="6" name="Titel 5"/>
          <p:cNvSpPr>
            <a:spLocks noGrp="1"/>
          </p:cNvSpPr>
          <p:nvPr>
            <p:ph type="title"/>
          </p:nvPr>
        </p:nvSpPr>
        <p:spPr/>
        <p:txBody>
          <a:bodyPr/>
          <a:lstStyle/>
          <a:p>
            <a:r>
              <a:rPr lang="da-DK" dirty="0" smtClean="0"/>
              <a:t>Mit arbejde med nye teknologier og Arb.mil.</a:t>
            </a:r>
            <a:endParaRPr lang="da-DK" dirty="0"/>
          </a:p>
        </p:txBody>
      </p:sp>
      <p:sp>
        <p:nvSpPr>
          <p:cNvPr id="7" name="Undertitel 6"/>
          <p:cNvSpPr>
            <a:spLocks noGrp="1"/>
          </p:cNvSpPr>
          <p:nvPr>
            <p:ph type="subTitle" idx="13"/>
          </p:nvPr>
        </p:nvSpPr>
        <p:spPr/>
        <p:txBody>
          <a:bodyPr/>
          <a:lstStyle/>
          <a:p>
            <a:endParaRPr lang="da-DK"/>
          </a:p>
        </p:txBody>
      </p:sp>
      <p:pic>
        <p:nvPicPr>
          <p:cNvPr id="9" name="Billede 8"/>
          <p:cNvPicPr>
            <a:picLocks noChangeAspect="1"/>
          </p:cNvPicPr>
          <p:nvPr/>
        </p:nvPicPr>
        <p:blipFill>
          <a:blip r:embed="rId2"/>
          <a:stretch>
            <a:fillRect/>
          </a:stretch>
        </p:blipFill>
        <p:spPr>
          <a:xfrm>
            <a:off x="2560460" y="4046380"/>
            <a:ext cx="2855481" cy="2613703"/>
          </a:xfrm>
          <a:prstGeom prst="rect">
            <a:avLst/>
          </a:prstGeom>
        </p:spPr>
      </p:pic>
      <p:pic>
        <p:nvPicPr>
          <p:cNvPr id="10" name="Billede 9"/>
          <p:cNvPicPr>
            <a:picLocks noChangeAspect="1"/>
          </p:cNvPicPr>
          <p:nvPr/>
        </p:nvPicPr>
        <p:blipFill>
          <a:blip r:embed="rId3"/>
          <a:stretch>
            <a:fillRect/>
          </a:stretch>
        </p:blipFill>
        <p:spPr>
          <a:xfrm>
            <a:off x="3490446" y="969886"/>
            <a:ext cx="2221781" cy="2705772"/>
          </a:xfrm>
          <a:prstGeom prst="rect">
            <a:avLst/>
          </a:prstGeom>
        </p:spPr>
      </p:pic>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381" y="617429"/>
            <a:ext cx="3549619" cy="1996661"/>
          </a:xfrm>
          <a:prstGeom prst="rect">
            <a:avLst/>
          </a:prstGeom>
        </p:spPr>
      </p:pic>
      <p:pic>
        <p:nvPicPr>
          <p:cNvPr id="13" name="Billed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92" y="3951488"/>
            <a:ext cx="2143125" cy="2143125"/>
          </a:xfrm>
          <a:prstGeom prst="rect">
            <a:avLst/>
          </a:prstGeom>
        </p:spPr>
      </p:pic>
      <p:pic>
        <p:nvPicPr>
          <p:cNvPr id="14" name="Billede 13"/>
          <p:cNvPicPr>
            <a:picLocks noChangeAspect="1"/>
          </p:cNvPicPr>
          <p:nvPr/>
        </p:nvPicPr>
        <p:blipFill>
          <a:blip r:embed="rId6"/>
          <a:stretch>
            <a:fillRect/>
          </a:stretch>
        </p:blipFill>
        <p:spPr>
          <a:xfrm>
            <a:off x="171385" y="1615759"/>
            <a:ext cx="3199128" cy="1556649"/>
          </a:xfrm>
          <a:prstGeom prst="rect">
            <a:avLst/>
          </a:prstGeom>
        </p:spPr>
      </p:pic>
    </p:spTree>
    <p:extLst>
      <p:ext uri="{BB962C8B-B14F-4D97-AF65-F5344CB8AC3E}">
        <p14:creationId xmlns:p14="http://schemas.microsoft.com/office/powerpoint/2010/main" val="3603909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1" y="1620457"/>
            <a:ext cx="8748000" cy="4328930"/>
          </a:xfrm>
          <a:ln w="19050">
            <a:solidFill>
              <a:srgbClr val="00B050"/>
            </a:solidFill>
          </a:ln>
        </p:spPr>
        <p:txBody>
          <a:bodyPr/>
          <a:lstStyle/>
          <a:p>
            <a:endParaRPr lang="da-DK" sz="1000" dirty="0" smtClean="0"/>
          </a:p>
          <a:p>
            <a:r>
              <a:rPr lang="da-DK" sz="1000" dirty="0" smtClean="0"/>
              <a:t>1</a:t>
            </a:r>
            <a:r>
              <a:rPr lang="da-DK" sz="1000" dirty="0"/>
              <a:t>) Hvilke formål eller intentioner forbindes med teknologien</a:t>
            </a:r>
            <a:r>
              <a:rPr lang="da-DK" sz="1000" dirty="0" smtClean="0"/>
              <a:t>?</a:t>
            </a:r>
          </a:p>
          <a:p>
            <a:endParaRPr lang="da-DK" sz="1000" dirty="0"/>
          </a:p>
          <a:p>
            <a:r>
              <a:rPr lang="da-DK" sz="1000" dirty="0"/>
              <a:t>2) Hvordan kan teknologien fungere som princip for almen praksis?</a:t>
            </a:r>
          </a:p>
          <a:p>
            <a:endParaRPr lang="da-DK" sz="1000" dirty="0"/>
          </a:p>
          <a:p>
            <a:r>
              <a:rPr lang="da-DK" sz="1000" dirty="0"/>
              <a:t>3) Hvem eller hvad tager teknologien hånd om?</a:t>
            </a:r>
          </a:p>
          <a:p>
            <a:endParaRPr lang="da-DK" sz="1000" dirty="0" smtClean="0"/>
          </a:p>
          <a:p>
            <a:r>
              <a:rPr lang="da-DK" sz="1000" dirty="0" smtClean="0"/>
              <a:t>4</a:t>
            </a:r>
            <a:r>
              <a:rPr lang="da-DK" sz="1000" dirty="0"/>
              <a:t>) Hvilke fordele er relateret til </a:t>
            </a:r>
            <a:r>
              <a:rPr lang="da-DK" sz="1000" dirty="0" smtClean="0"/>
              <a:t>teknologien</a:t>
            </a:r>
            <a:r>
              <a:rPr lang="da-DK" sz="1000" dirty="0"/>
              <a:t> </a:t>
            </a:r>
            <a:r>
              <a:rPr lang="da-DK" sz="1000" dirty="0" smtClean="0"/>
              <a:t>og Hvilke </a:t>
            </a:r>
            <a:r>
              <a:rPr lang="da-DK" sz="1000" dirty="0"/>
              <a:t>ulemper er relateret til teknologien?</a:t>
            </a:r>
          </a:p>
          <a:p>
            <a:endParaRPr lang="da-DK" sz="1000" dirty="0"/>
          </a:p>
          <a:p>
            <a:r>
              <a:rPr lang="da-DK" sz="1000" dirty="0"/>
              <a:t>6) Hvilke nye behov, muligheder og begær vil opstå som følge af anvendelsen af teknologierne?</a:t>
            </a:r>
          </a:p>
          <a:p>
            <a:endParaRPr lang="da-DK" sz="1000" dirty="0"/>
          </a:p>
          <a:p>
            <a:r>
              <a:rPr lang="da-DK" sz="1000" dirty="0"/>
              <a:t>7) Hvordan påvirkes magtrelationer i organisationen?</a:t>
            </a:r>
          </a:p>
          <a:p>
            <a:endParaRPr lang="da-DK" sz="1000" dirty="0"/>
          </a:p>
          <a:p>
            <a:r>
              <a:rPr lang="da-DK" sz="1000" dirty="0"/>
              <a:t>8) Hvordan vil teknologien eller dens principper virke hvis den anvendes på de der implementerer eller udvikler den?</a:t>
            </a:r>
          </a:p>
          <a:p>
            <a:endParaRPr lang="da-DK" sz="1000"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20</a:t>
            </a:fld>
            <a:endParaRPr lang="da-DK" noProof="0" dirty="0"/>
          </a:p>
        </p:txBody>
      </p:sp>
      <p:sp>
        <p:nvSpPr>
          <p:cNvPr id="6" name="Titel 5"/>
          <p:cNvSpPr>
            <a:spLocks noGrp="1"/>
          </p:cNvSpPr>
          <p:nvPr>
            <p:ph type="title"/>
          </p:nvPr>
        </p:nvSpPr>
        <p:spPr/>
        <p:txBody>
          <a:bodyPr/>
          <a:lstStyle/>
          <a:p>
            <a:r>
              <a:rPr lang="da-DK" dirty="0" smtClean="0"/>
              <a:t>De syv spørgsmål samlet</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377815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endParaRPr lang="da-DK"/>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3</a:t>
            </a:fld>
            <a:endParaRPr lang="da-DK" noProof="0" dirty="0"/>
          </a:p>
        </p:txBody>
      </p:sp>
      <p:sp>
        <p:nvSpPr>
          <p:cNvPr id="6" name="Titel 5"/>
          <p:cNvSpPr>
            <a:spLocks noGrp="1"/>
          </p:cNvSpPr>
          <p:nvPr>
            <p:ph type="title"/>
          </p:nvPr>
        </p:nvSpPr>
        <p:spPr/>
        <p:txBody>
          <a:bodyPr/>
          <a:lstStyle/>
          <a:p>
            <a:endParaRPr lang="da-DK"/>
          </a:p>
        </p:txBody>
      </p:sp>
      <p:sp>
        <p:nvSpPr>
          <p:cNvPr id="7" name="Undertitel 6"/>
          <p:cNvSpPr>
            <a:spLocks noGrp="1"/>
          </p:cNvSpPr>
          <p:nvPr>
            <p:ph type="subTitle" idx="13"/>
          </p:nvPr>
        </p:nvSpPr>
        <p:spPr/>
        <p:txBody>
          <a:bodyPr/>
          <a:lstStyle/>
          <a:p>
            <a:endParaRPr lang="da-DK"/>
          </a:p>
        </p:txBody>
      </p:sp>
      <p:pic>
        <p:nvPicPr>
          <p:cNvPr id="8" name="Billede 7"/>
          <p:cNvPicPr>
            <a:picLocks noChangeAspect="1"/>
          </p:cNvPicPr>
          <p:nvPr/>
        </p:nvPicPr>
        <p:blipFill>
          <a:blip r:embed="rId2"/>
          <a:stretch>
            <a:fillRect/>
          </a:stretch>
        </p:blipFill>
        <p:spPr>
          <a:xfrm>
            <a:off x="1573947" y="617429"/>
            <a:ext cx="9039225" cy="7210425"/>
          </a:xfrm>
          <a:prstGeom prst="rect">
            <a:avLst/>
          </a:prstGeom>
        </p:spPr>
      </p:pic>
    </p:spTree>
    <p:extLst>
      <p:ext uri="{BB962C8B-B14F-4D97-AF65-F5344CB8AC3E}">
        <p14:creationId xmlns:p14="http://schemas.microsoft.com/office/powerpoint/2010/main" val="3600297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342900" indent="-342900">
              <a:buFont typeface="+mj-lt"/>
              <a:buAutoNum type="arabicPeriod"/>
            </a:pPr>
            <a:r>
              <a:rPr lang="da-DK" dirty="0" smtClean="0"/>
              <a:t>Etik og nye teknologier – drøftelse</a:t>
            </a:r>
          </a:p>
          <a:p>
            <a:pPr marL="342900" indent="-342900">
              <a:buFont typeface="+mj-lt"/>
              <a:buAutoNum type="arabicPeriod"/>
            </a:pPr>
            <a:endParaRPr lang="da-DK" dirty="0" smtClean="0"/>
          </a:p>
          <a:p>
            <a:pPr marL="342900" indent="-342900">
              <a:buFont typeface="+mj-lt"/>
              <a:buAutoNum type="arabicPeriod"/>
            </a:pPr>
            <a:r>
              <a:rPr lang="da-DK" dirty="0" smtClean="0"/>
              <a:t>Nye teknologier – muligheder og udfordringer for arbejdsmiljøet</a:t>
            </a:r>
          </a:p>
          <a:p>
            <a:pPr marL="342900" indent="-342900">
              <a:buFont typeface="+mj-lt"/>
              <a:buAutoNum type="arabicPeriod"/>
            </a:pPr>
            <a:endParaRPr lang="da-DK" dirty="0"/>
          </a:p>
          <a:p>
            <a:pPr marL="342900" indent="-342900">
              <a:buFont typeface="+mj-lt"/>
              <a:buAutoNum type="arabicPeriod"/>
            </a:pPr>
            <a:r>
              <a:rPr lang="da-DK" dirty="0" smtClean="0"/>
              <a:t>Lille drøftelse – kan i kende disse udfordringer?</a:t>
            </a:r>
          </a:p>
          <a:p>
            <a:pPr marL="342900" indent="-342900">
              <a:buFont typeface="+mj-lt"/>
              <a:buAutoNum type="arabicPeriod"/>
            </a:pPr>
            <a:endParaRPr lang="da-DK" dirty="0"/>
          </a:p>
          <a:p>
            <a:pPr marL="342900" indent="-342900">
              <a:buFont typeface="+mj-lt"/>
              <a:buAutoNum type="arabicPeriod"/>
            </a:pPr>
            <a:r>
              <a:rPr lang="da-DK" dirty="0" smtClean="0"/>
              <a:t>DUV – den etiske ramme for refleksion over nye teknologier</a:t>
            </a:r>
          </a:p>
          <a:p>
            <a:pPr marL="342900" indent="-342900">
              <a:buFont typeface="+mj-lt"/>
              <a:buAutoNum type="arabicPeriod"/>
            </a:pPr>
            <a:endParaRPr lang="da-DK" dirty="0"/>
          </a:p>
          <a:p>
            <a:pPr marL="342900" indent="-342900">
              <a:buFont typeface="+mj-lt"/>
              <a:buAutoNum type="arabicPeriod"/>
            </a:pPr>
            <a:r>
              <a:rPr lang="da-DK" dirty="0" smtClean="0"/>
              <a:t>Sidste diskussion – hvor kan vi få gang i samtalen om etisk implementering af nye teknologier.</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4</a:t>
            </a:fld>
            <a:endParaRPr lang="da-DK" noProof="0" dirty="0"/>
          </a:p>
        </p:txBody>
      </p:sp>
      <p:sp>
        <p:nvSpPr>
          <p:cNvPr id="6" name="Titel 5"/>
          <p:cNvSpPr>
            <a:spLocks noGrp="1"/>
          </p:cNvSpPr>
          <p:nvPr>
            <p:ph type="title"/>
          </p:nvPr>
        </p:nvSpPr>
        <p:spPr/>
        <p:txBody>
          <a:bodyPr/>
          <a:lstStyle/>
          <a:p>
            <a:r>
              <a:rPr lang="da-DK" dirty="0" smtClean="0"/>
              <a:t>Hvad skal vi tale om i dag?</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118469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27121" y="1620457"/>
            <a:ext cx="8748000" cy="4328930"/>
          </a:xfrm>
          <a:ln w="19050">
            <a:solidFill>
              <a:srgbClr val="00B050"/>
            </a:solidFill>
          </a:ln>
        </p:spPr>
        <p:txBody>
          <a:bodyPr/>
          <a:lstStyle/>
          <a:p>
            <a:endParaRPr lang="da-DK" sz="1000" dirty="0" smtClean="0"/>
          </a:p>
          <a:p>
            <a:r>
              <a:rPr lang="da-DK" sz="1000" dirty="0" smtClean="0"/>
              <a:t>1</a:t>
            </a:r>
            <a:r>
              <a:rPr lang="da-DK" sz="1000" dirty="0"/>
              <a:t>) Hvilke formål eller intentioner forbindes med teknologien</a:t>
            </a:r>
            <a:r>
              <a:rPr lang="da-DK" sz="1000" dirty="0" smtClean="0"/>
              <a:t>?</a:t>
            </a:r>
          </a:p>
          <a:p>
            <a:endParaRPr lang="da-DK" sz="1000" dirty="0"/>
          </a:p>
          <a:p>
            <a:r>
              <a:rPr lang="da-DK" sz="1000" dirty="0"/>
              <a:t>2) Hvordan kan teknologien fungere som princip for almen praksis?</a:t>
            </a:r>
          </a:p>
          <a:p>
            <a:endParaRPr lang="da-DK" sz="1000" dirty="0"/>
          </a:p>
          <a:p>
            <a:r>
              <a:rPr lang="da-DK" sz="1000" dirty="0"/>
              <a:t>3) Hvem eller hvad tager teknologien hånd om?</a:t>
            </a:r>
          </a:p>
          <a:p>
            <a:endParaRPr lang="da-DK" sz="1000" dirty="0" smtClean="0"/>
          </a:p>
          <a:p>
            <a:r>
              <a:rPr lang="da-DK" sz="1000" dirty="0" smtClean="0"/>
              <a:t>4</a:t>
            </a:r>
            <a:r>
              <a:rPr lang="da-DK" sz="1000" dirty="0"/>
              <a:t>) Hvilke fordele er relateret til </a:t>
            </a:r>
            <a:r>
              <a:rPr lang="da-DK" sz="1000" dirty="0" smtClean="0"/>
              <a:t>teknologien</a:t>
            </a:r>
            <a:r>
              <a:rPr lang="da-DK" sz="1000" dirty="0"/>
              <a:t> </a:t>
            </a:r>
            <a:r>
              <a:rPr lang="da-DK" sz="1000" dirty="0" smtClean="0"/>
              <a:t>og Hvilke </a:t>
            </a:r>
            <a:r>
              <a:rPr lang="da-DK" sz="1000" dirty="0"/>
              <a:t>ulemper er relateret til teknologien?</a:t>
            </a:r>
          </a:p>
          <a:p>
            <a:endParaRPr lang="da-DK" sz="1000" dirty="0"/>
          </a:p>
          <a:p>
            <a:r>
              <a:rPr lang="da-DK" sz="1000" dirty="0"/>
              <a:t>6) Hvilke nye behov, muligheder og begær vil opstå som følge af anvendelsen af teknologierne?</a:t>
            </a:r>
          </a:p>
          <a:p>
            <a:endParaRPr lang="da-DK" sz="1000" dirty="0"/>
          </a:p>
          <a:p>
            <a:r>
              <a:rPr lang="da-DK" sz="1000" dirty="0"/>
              <a:t>7) Hvordan påvirkes magtrelationer i organisationen?</a:t>
            </a:r>
          </a:p>
          <a:p>
            <a:endParaRPr lang="da-DK" sz="1000" dirty="0"/>
          </a:p>
          <a:p>
            <a:r>
              <a:rPr lang="da-DK" sz="1000" dirty="0"/>
              <a:t>8) Hvordan vil teknologien eller dens principper virke hvis den anvendes på de der implementerer eller udvikler den?</a:t>
            </a:r>
          </a:p>
          <a:p>
            <a:endParaRPr lang="da-DK" sz="1000"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5</a:t>
            </a:fld>
            <a:endParaRPr lang="da-DK" noProof="0" dirty="0"/>
          </a:p>
        </p:txBody>
      </p:sp>
      <p:sp>
        <p:nvSpPr>
          <p:cNvPr id="6" name="Titel 5"/>
          <p:cNvSpPr>
            <a:spLocks noGrp="1"/>
          </p:cNvSpPr>
          <p:nvPr>
            <p:ph type="title"/>
          </p:nvPr>
        </p:nvSpPr>
        <p:spPr/>
        <p:txBody>
          <a:bodyPr/>
          <a:lstStyle/>
          <a:p>
            <a:r>
              <a:rPr lang="da-DK" dirty="0" smtClean="0"/>
              <a:t>De syv spørgsmål samlet</a:t>
            </a:r>
            <a:endParaRPr lang="da-DK" dirty="0"/>
          </a:p>
        </p:txBody>
      </p:sp>
      <p:sp>
        <p:nvSpPr>
          <p:cNvPr id="7" name="Undertitel 6"/>
          <p:cNvSpPr>
            <a:spLocks noGrp="1"/>
          </p:cNvSpPr>
          <p:nvPr>
            <p:ph type="subTitle" idx="13"/>
          </p:nvPr>
        </p:nvSpPr>
        <p:spPr/>
        <p:txBody>
          <a:bodyPr/>
          <a:lstStyle/>
          <a:p>
            <a:endParaRPr lang="da-DK"/>
          </a:p>
        </p:txBody>
      </p:sp>
    </p:spTree>
    <p:extLst>
      <p:ext uri="{BB962C8B-B14F-4D97-AF65-F5344CB8AC3E}">
        <p14:creationId xmlns:p14="http://schemas.microsoft.com/office/powerpoint/2010/main" val="321306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Store sprogmodeller (LLM).</a:t>
            </a:r>
          </a:p>
          <a:p>
            <a:r>
              <a:rPr lang="da-DK" dirty="0" smtClean="0"/>
              <a:t>Søgning, svar, tekstbehandling.</a:t>
            </a:r>
          </a:p>
          <a:p>
            <a:r>
              <a:rPr lang="da-DK" dirty="0" smtClean="0"/>
              <a:t>Tale til tekst – tekst til tale.</a:t>
            </a:r>
          </a:p>
          <a:p>
            <a:r>
              <a:rPr lang="da-DK" dirty="0" smtClean="0"/>
              <a:t>Visualisering.</a:t>
            </a:r>
          </a:p>
          <a:p>
            <a:r>
              <a:rPr lang="da-DK" dirty="0" smtClean="0"/>
              <a:t>Deep </a:t>
            </a:r>
            <a:r>
              <a:rPr lang="da-DK" dirty="0" err="1" smtClean="0"/>
              <a:t>fake</a:t>
            </a:r>
            <a:r>
              <a:rPr lang="da-DK" dirty="0" smtClean="0"/>
              <a:t>.</a:t>
            </a:r>
          </a:p>
          <a:p>
            <a:r>
              <a:rPr lang="da-DK" dirty="0" smtClean="0"/>
              <a:t>AI-genereret musik og film.</a:t>
            </a:r>
          </a:p>
          <a:p>
            <a:r>
              <a:rPr lang="da-DK" dirty="0" smtClean="0"/>
              <a:t>Målrettet reklame og kommunikation. </a:t>
            </a:r>
          </a:p>
          <a:p>
            <a:r>
              <a:rPr lang="da-DK" dirty="0" smtClean="0"/>
              <a:t>Mv.</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6</a:t>
            </a:fld>
            <a:endParaRPr lang="da-DK" noProof="0" dirty="0"/>
          </a:p>
        </p:txBody>
      </p:sp>
      <p:sp>
        <p:nvSpPr>
          <p:cNvPr id="6" name="Titel 5"/>
          <p:cNvSpPr>
            <a:spLocks noGrp="1"/>
          </p:cNvSpPr>
          <p:nvPr>
            <p:ph type="title"/>
          </p:nvPr>
        </p:nvSpPr>
        <p:spPr/>
        <p:txBody>
          <a:bodyPr/>
          <a:lstStyle/>
          <a:p>
            <a:r>
              <a:rPr lang="da-DK" dirty="0" smtClean="0"/>
              <a:t>Chat-GPT</a:t>
            </a:r>
            <a:endParaRPr lang="da-DK" dirty="0"/>
          </a:p>
        </p:txBody>
      </p:sp>
      <p:sp>
        <p:nvSpPr>
          <p:cNvPr id="7" name="Undertitel 6"/>
          <p:cNvSpPr>
            <a:spLocks noGrp="1"/>
          </p:cNvSpPr>
          <p:nvPr>
            <p:ph type="subTitle" idx="13"/>
          </p:nvPr>
        </p:nvSpPr>
        <p:spPr/>
        <p:txBody>
          <a:bodyPr/>
          <a:lstStyle/>
          <a:p>
            <a:r>
              <a:rPr lang="da-DK" dirty="0" smtClean="0"/>
              <a:t>Mulighederne i AI</a:t>
            </a:r>
            <a:endParaRPr lang="da-DK" dirty="0"/>
          </a:p>
        </p:txBody>
      </p:sp>
    </p:spTree>
    <p:extLst>
      <p:ext uri="{BB962C8B-B14F-4D97-AF65-F5344CB8AC3E}">
        <p14:creationId xmlns:p14="http://schemas.microsoft.com/office/powerpoint/2010/main" val="413350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endParaRPr lang="da-DK" dirty="0"/>
          </a:p>
          <a:p>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7</a:t>
            </a:fld>
            <a:endParaRPr lang="da-DK" noProof="0" dirty="0"/>
          </a:p>
        </p:txBody>
      </p:sp>
      <p:sp>
        <p:nvSpPr>
          <p:cNvPr id="6" name="Titel 5"/>
          <p:cNvSpPr>
            <a:spLocks noGrp="1"/>
          </p:cNvSpPr>
          <p:nvPr>
            <p:ph type="title"/>
          </p:nvPr>
        </p:nvSpPr>
        <p:spPr/>
        <p:txBody>
          <a:bodyPr/>
          <a:lstStyle/>
          <a:p>
            <a:r>
              <a:rPr lang="da-DK" dirty="0" smtClean="0"/>
              <a:t>Mulighederne i AI</a:t>
            </a:r>
            <a:endParaRPr lang="da-DK" dirty="0"/>
          </a:p>
        </p:txBody>
      </p:sp>
      <p:sp>
        <p:nvSpPr>
          <p:cNvPr id="7" name="Undertitel 6"/>
          <p:cNvSpPr>
            <a:spLocks noGrp="1"/>
          </p:cNvSpPr>
          <p:nvPr>
            <p:ph type="subTitle" idx="13"/>
          </p:nvPr>
        </p:nvSpPr>
        <p:spPr/>
        <p:txBody>
          <a:bodyPr/>
          <a:lstStyle/>
          <a:p>
            <a:r>
              <a:rPr lang="da-DK" dirty="0" smtClean="0"/>
              <a:t>Automatisering, hjælpemidler og </a:t>
            </a:r>
            <a:r>
              <a:rPr lang="da-DK" dirty="0" err="1" smtClean="0"/>
              <a:t>robotisering</a:t>
            </a:r>
            <a:endParaRPr lang="da-DK" dirty="0"/>
          </a:p>
        </p:txBody>
      </p:sp>
    </p:spTree>
    <p:extLst>
      <p:ext uri="{BB962C8B-B14F-4D97-AF65-F5344CB8AC3E}">
        <p14:creationId xmlns:p14="http://schemas.microsoft.com/office/powerpoint/2010/main" val="387699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smtClean="0"/>
              <a:t>Reduktion af fysisk tunge opgaver.</a:t>
            </a:r>
          </a:p>
          <a:p>
            <a:endParaRPr lang="da-DK" dirty="0"/>
          </a:p>
          <a:p>
            <a:r>
              <a:rPr lang="da-DK" dirty="0" smtClean="0"/>
              <a:t>Fjerne rutineprægede arbejdsprocesser.</a:t>
            </a:r>
          </a:p>
          <a:p>
            <a:endParaRPr lang="da-DK" dirty="0"/>
          </a:p>
          <a:p>
            <a:r>
              <a:rPr lang="da-DK" dirty="0" smtClean="0"/>
              <a:t>Skaber større gennemsigtighed.</a:t>
            </a:r>
          </a:p>
          <a:p>
            <a:endParaRPr lang="da-DK" dirty="0"/>
          </a:p>
          <a:p>
            <a:r>
              <a:rPr lang="da-DK" dirty="0"/>
              <a:t>Muligheder for automatisk identifikation af risici – modellering</a:t>
            </a:r>
          </a:p>
          <a:p>
            <a:endParaRPr lang="da-DK" dirty="0"/>
          </a:p>
          <a:p>
            <a:r>
              <a:rPr lang="da-DK" dirty="0"/>
              <a:t>Virtuelle træningsmoduler.</a:t>
            </a:r>
          </a:p>
          <a:p>
            <a:endParaRPr lang="da-DK" dirty="0"/>
          </a:p>
          <a:p>
            <a:r>
              <a:rPr lang="da-DK" dirty="0"/>
              <a:t>Sensorer til alt muligt.</a:t>
            </a:r>
          </a:p>
          <a:p>
            <a:endParaRPr lang="da-DK" dirty="0" smtClean="0"/>
          </a:p>
          <a:p>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8</a:t>
            </a:fld>
            <a:endParaRPr lang="da-DK" noProof="0" dirty="0"/>
          </a:p>
        </p:txBody>
      </p:sp>
      <p:sp>
        <p:nvSpPr>
          <p:cNvPr id="6" name="Titel 5"/>
          <p:cNvSpPr>
            <a:spLocks noGrp="1"/>
          </p:cNvSpPr>
          <p:nvPr>
            <p:ph type="title"/>
          </p:nvPr>
        </p:nvSpPr>
        <p:spPr/>
        <p:txBody>
          <a:bodyPr/>
          <a:lstStyle/>
          <a:p>
            <a:r>
              <a:rPr lang="da-DK" dirty="0" smtClean="0"/>
              <a:t>Spændende potentialer for Arbejdsmiljøet</a:t>
            </a:r>
            <a:endParaRPr lang="da-DK" dirty="0"/>
          </a:p>
        </p:txBody>
      </p:sp>
      <p:sp>
        <p:nvSpPr>
          <p:cNvPr id="7" name="Undertitel 6"/>
          <p:cNvSpPr>
            <a:spLocks noGrp="1"/>
          </p:cNvSpPr>
          <p:nvPr>
            <p:ph type="subTitle" idx="13"/>
          </p:nvPr>
        </p:nvSpPr>
        <p:spPr/>
        <p:txBody>
          <a:bodyPr/>
          <a:lstStyle/>
          <a:p>
            <a:endParaRPr lang="da-DK"/>
          </a:p>
        </p:txBody>
      </p:sp>
      <p:pic>
        <p:nvPicPr>
          <p:cNvPr id="9" name="Billede 8"/>
          <p:cNvPicPr>
            <a:picLocks noChangeAspect="1"/>
          </p:cNvPicPr>
          <p:nvPr/>
        </p:nvPicPr>
        <p:blipFill>
          <a:blip r:embed="rId2"/>
          <a:stretch>
            <a:fillRect/>
          </a:stretch>
        </p:blipFill>
        <p:spPr>
          <a:xfrm>
            <a:off x="9700590" y="1032344"/>
            <a:ext cx="2059409" cy="2741817"/>
          </a:xfrm>
          <a:prstGeom prst="rect">
            <a:avLst/>
          </a:prstGeom>
        </p:spPr>
      </p:pic>
      <p:pic>
        <p:nvPicPr>
          <p:cNvPr id="10" name="Billede 9"/>
          <p:cNvPicPr>
            <a:picLocks noChangeAspect="1"/>
          </p:cNvPicPr>
          <p:nvPr/>
        </p:nvPicPr>
        <p:blipFill>
          <a:blip r:embed="rId3"/>
          <a:stretch>
            <a:fillRect/>
          </a:stretch>
        </p:blipFill>
        <p:spPr>
          <a:xfrm>
            <a:off x="8663378" y="4039470"/>
            <a:ext cx="3081139" cy="2248502"/>
          </a:xfrm>
          <a:prstGeom prst="rect">
            <a:avLst/>
          </a:prstGeom>
        </p:spPr>
      </p:pic>
      <p:pic>
        <p:nvPicPr>
          <p:cNvPr id="11" name="Billede 10"/>
          <p:cNvPicPr>
            <a:picLocks noChangeAspect="1"/>
          </p:cNvPicPr>
          <p:nvPr/>
        </p:nvPicPr>
        <p:blipFill>
          <a:blip r:embed="rId4"/>
          <a:stretch>
            <a:fillRect/>
          </a:stretch>
        </p:blipFill>
        <p:spPr>
          <a:xfrm>
            <a:off x="5343541" y="1250205"/>
            <a:ext cx="3831580" cy="1603588"/>
          </a:xfrm>
          <a:prstGeom prst="rect">
            <a:avLst/>
          </a:prstGeom>
        </p:spPr>
      </p:pic>
    </p:spTree>
    <p:extLst>
      <p:ext uri="{BB962C8B-B14F-4D97-AF65-F5344CB8AC3E}">
        <p14:creationId xmlns:p14="http://schemas.microsoft.com/office/powerpoint/2010/main" val="1283300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endParaRPr lang="da-DK" dirty="0"/>
          </a:p>
          <a:p>
            <a:r>
              <a:rPr lang="da-DK" dirty="0" smtClean="0"/>
              <a:t>Implementering.</a:t>
            </a:r>
          </a:p>
          <a:p>
            <a:endParaRPr lang="da-DK" dirty="0"/>
          </a:p>
          <a:p>
            <a:r>
              <a:rPr lang="da-DK" dirty="0" smtClean="0"/>
              <a:t>Nye typer af monitorering.</a:t>
            </a:r>
            <a:endParaRPr lang="da-DK" dirty="0"/>
          </a:p>
        </p:txBody>
      </p:sp>
      <p:sp>
        <p:nvSpPr>
          <p:cNvPr id="3" name="Pladsholder til dato 2"/>
          <p:cNvSpPr>
            <a:spLocks noGrp="1"/>
          </p:cNvSpPr>
          <p:nvPr>
            <p:ph type="dt" sz="half" idx="10"/>
          </p:nvPr>
        </p:nvSpPr>
        <p:spPr/>
        <p:txBody>
          <a:bodyPr/>
          <a:lstStyle/>
          <a:p>
            <a:endParaRPr lang="da-DK" dirty="0"/>
          </a:p>
        </p:txBody>
      </p:sp>
      <p:sp>
        <p:nvSpPr>
          <p:cNvPr id="4" name="Pladsholder til sidefod 3"/>
          <p:cNvSpPr>
            <a:spLocks noGrp="1"/>
          </p:cNvSpPr>
          <p:nvPr>
            <p:ph type="ftr" sz="quarter" idx="11"/>
          </p:nvPr>
        </p:nvSpPr>
        <p:spPr/>
        <p:txBody>
          <a:bodyPr/>
          <a:lstStyle/>
          <a:p>
            <a:r>
              <a:rPr lang="da-DK" noProof="0" smtClean="0"/>
              <a:t>Præsentationstitel</a:t>
            </a:r>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noProof="0" smtClean="0"/>
              <a:t>9</a:t>
            </a:fld>
            <a:endParaRPr lang="da-DK" noProof="0" dirty="0"/>
          </a:p>
        </p:txBody>
      </p:sp>
      <p:sp>
        <p:nvSpPr>
          <p:cNvPr id="6" name="Titel 5"/>
          <p:cNvSpPr>
            <a:spLocks noGrp="1"/>
          </p:cNvSpPr>
          <p:nvPr>
            <p:ph type="title"/>
          </p:nvPr>
        </p:nvSpPr>
        <p:spPr/>
        <p:txBody>
          <a:bodyPr/>
          <a:lstStyle/>
          <a:p>
            <a:r>
              <a:rPr lang="da-DK" dirty="0" smtClean="0"/>
              <a:t>Nye teknologier og Arbejdsulykker</a:t>
            </a:r>
            <a:endParaRPr lang="da-DK" dirty="0"/>
          </a:p>
        </p:txBody>
      </p:sp>
      <p:sp>
        <p:nvSpPr>
          <p:cNvPr id="7" name="Undertitel 6"/>
          <p:cNvSpPr>
            <a:spLocks noGrp="1"/>
          </p:cNvSpPr>
          <p:nvPr>
            <p:ph type="subTitle" idx="13"/>
          </p:nvPr>
        </p:nvSpPr>
        <p:spPr/>
        <p:txBody>
          <a:bodyPr/>
          <a:lstStyle/>
          <a:p>
            <a:endParaRPr lang="da-DK"/>
          </a:p>
        </p:txBody>
      </p:sp>
      <p:pic>
        <p:nvPicPr>
          <p:cNvPr id="8" name="Billede 7"/>
          <p:cNvPicPr>
            <a:picLocks noChangeAspect="1"/>
          </p:cNvPicPr>
          <p:nvPr/>
        </p:nvPicPr>
        <p:blipFill>
          <a:blip r:embed="rId2"/>
          <a:stretch>
            <a:fillRect/>
          </a:stretch>
        </p:blipFill>
        <p:spPr>
          <a:xfrm>
            <a:off x="3590009" y="3932996"/>
            <a:ext cx="4460687" cy="2402212"/>
          </a:xfrm>
          <a:prstGeom prst="rect">
            <a:avLst/>
          </a:prstGeom>
        </p:spPr>
      </p:pic>
      <p:pic>
        <p:nvPicPr>
          <p:cNvPr id="9" name="Billede 8"/>
          <p:cNvPicPr>
            <a:picLocks noChangeAspect="1"/>
          </p:cNvPicPr>
          <p:nvPr/>
        </p:nvPicPr>
        <p:blipFill>
          <a:blip r:embed="rId3"/>
          <a:stretch>
            <a:fillRect/>
          </a:stretch>
        </p:blipFill>
        <p:spPr>
          <a:xfrm>
            <a:off x="8299445" y="793657"/>
            <a:ext cx="3460555" cy="3220794"/>
          </a:xfrm>
          <a:prstGeom prst="rect">
            <a:avLst/>
          </a:prstGeom>
        </p:spPr>
      </p:pic>
    </p:spTree>
    <p:extLst>
      <p:ext uri="{BB962C8B-B14F-4D97-AF65-F5344CB8AC3E}">
        <p14:creationId xmlns:p14="http://schemas.microsoft.com/office/powerpoint/2010/main" val="37044595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ags/tag10.xml><?xml version="1.0" encoding="utf-8"?>
<p:tagLst xmlns:a="http://schemas.openxmlformats.org/drawingml/2006/main" xmlns:r="http://schemas.openxmlformats.org/officeDocument/2006/relationships" xmlns:p="http://schemas.openxmlformats.org/presentationml/2006/main">
  <p:tag name="SHAPE_LOCKS" val="4"/>
</p:tagLst>
</file>

<file path=ppt/tags/tag2.xml><?xml version="1.0" encoding="utf-8"?>
<p:tagLst xmlns:a="http://schemas.openxmlformats.org/drawingml/2006/main" xmlns:r="http://schemas.openxmlformats.org/officeDocument/2006/relationships" xmlns:p="http://schemas.openxmlformats.org/presentationml/2006/main">
  <p:tag name="SHAPE_LOCKS" val="4"/>
</p:tagLst>
</file>

<file path=ppt/tags/tag3.xml><?xml version="1.0" encoding="utf-8"?>
<p:tagLst xmlns:a="http://schemas.openxmlformats.org/drawingml/2006/main" xmlns:r="http://schemas.openxmlformats.org/officeDocument/2006/relationships" xmlns:p="http://schemas.openxmlformats.org/presentationml/2006/main">
  <p:tag name="SHAPE_LOCKS" val="4"/>
</p:tagLst>
</file>

<file path=ppt/tags/tag4.xml><?xml version="1.0" encoding="utf-8"?>
<p:tagLst xmlns:a="http://schemas.openxmlformats.org/drawingml/2006/main" xmlns:r="http://schemas.openxmlformats.org/officeDocument/2006/relationships" xmlns:p="http://schemas.openxmlformats.org/presentationml/2006/main">
  <p:tag name="SHAPE_LOCKS" val="4"/>
</p:tagLst>
</file>

<file path=ppt/tags/tag5.xml><?xml version="1.0" encoding="utf-8"?>
<p:tagLst xmlns:a="http://schemas.openxmlformats.org/drawingml/2006/main" xmlns:r="http://schemas.openxmlformats.org/officeDocument/2006/relationships" xmlns:p="http://schemas.openxmlformats.org/presentationml/2006/main">
  <p:tag name="SHAPE_LOCKS" val="4"/>
</p:tagLst>
</file>

<file path=ppt/tags/tag6.xml><?xml version="1.0" encoding="utf-8"?>
<p:tagLst xmlns:a="http://schemas.openxmlformats.org/drawingml/2006/main" xmlns:r="http://schemas.openxmlformats.org/officeDocument/2006/relationships" xmlns:p="http://schemas.openxmlformats.org/presentationml/2006/main">
  <p:tag name="SHAPE_LOCKS" val="4"/>
</p:tagLst>
</file>

<file path=ppt/tags/tag7.xml><?xml version="1.0" encoding="utf-8"?>
<p:tagLst xmlns:a="http://schemas.openxmlformats.org/drawingml/2006/main" xmlns:r="http://schemas.openxmlformats.org/officeDocument/2006/relationships" xmlns:p="http://schemas.openxmlformats.org/presentationml/2006/main">
  <p:tag name="SHAPE_LOCKS" val="4"/>
</p:tagLst>
</file>

<file path=ppt/tags/tag8.xml><?xml version="1.0" encoding="utf-8"?>
<p:tagLst xmlns:a="http://schemas.openxmlformats.org/drawingml/2006/main" xmlns:r="http://schemas.openxmlformats.org/officeDocument/2006/relationships" xmlns:p="http://schemas.openxmlformats.org/presentationml/2006/main">
  <p:tag name="SHAPE_LOCKS" val="4"/>
</p:tagLst>
</file>

<file path=ppt/tags/tag9.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Beskæftigelsesministeriet">
  <a:themeElements>
    <a:clrScheme name="Beskæftigelsesministeriet 2018">
      <a:dk1>
        <a:sysClr val="windowText" lastClr="000000"/>
      </a:dk1>
      <a:lt1>
        <a:sysClr val="window" lastClr="FFFFFF"/>
      </a:lt1>
      <a:dk2>
        <a:srgbClr val="003087"/>
      </a:dk2>
      <a:lt2>
        <a:srgbClr val="E7E6E6"/>
      </a:lt2>
      <a:accent1>
        <a:srgbClr val="003087"/>
      </a:accent1>
      <a:accent2>
        <a:srgbClr val="8098C3"/>
      </a:accent2>
      <a:accent3>
        <a:srgbClr val="C8102E"/>
      </a:accent3>
      <a:accent4>
        <a:srgbClr val="E48897"/>
      </a:accent4>
      <a:accent5>
        <a:srgbClr val="BBB7B2"/>
      </a:accent5>
      <a:accent6>
        <a:srgbClr val="80E3D8"/>
      </a:accent6>
      <a:hlink>
        <a:srgbClr val="003087"/>
      </a:hlink>
      <a:folHlink>
        <a:srgbClr val="8098C3"/>
      </a:folHlink>
    </a:clrScheme>
    <a:fontScheme name="Brugerdefinere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Beskæftigelsesministeriet.potx" id="{77F50CD3-33BE-4A82-8ED4-D97448D3D035}" vid="{6356E5B6-054C-4E95-AE10-DB56FD0F1CB7}"/>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NFA skabelon DK</Template>
  <TotalTime>0</TotalTime>
  <Words>1643</Words>
  <Application>Microsoft Office PowerPoint</Application>
  <PresentationFormat>Widescreen</PresentationFormat>
  <Paragraphs>207</Paragraphs>
  <Slides>20</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Verdana</vt:lpstr>
      <vt:lpstr>Beskæftigelsesministeriet</vt:lpstr>
      <vt:lpstr>Etik og Arbejdsmiljø i lyset af nye teknologier på arbejdspladsen</vt:lpstr>
      <vt:lpstr>Mit arbejde med nye teknologier og Arb.mil.</vt:lpstr>
      <vt:lpstr>PowerPoint-præsentation</vt:lpstr>
      <vt:lpstr>Hvad skal vi tale om i dag?</vt:lpstr>
      <vt:lpstr>De syv spørgsmål samlet</vt:lpstr>
      <vt:lpstr>Chat-GPT</vt:lpstr>
      <vt:lpstr>Mulighederne i AI</vt:lpstr>
      <vt:lpstr>Spændende potentialer for Arbejdsmiljøet</vt:lpstr>
      <vt:lpstr>Nye teknologier og Arbejdsulykker</vt:lpstr>
      <vt:lpstr>Stress, robotter og ny teknologi</vt:lpstr>
      <vt:lpstr>AI og psykosocialt arbejdsmiljø</vt:lpstr>
      <vt:lpstr>Forskning i nye teknologier og ergonomi</vt:lpstr>
      <vt:lpstr>Automatisering i ældreplejen</vt:lpstr>
      <vt:lpstr>Digitalisering og standardisering i psykiatrien</vt:lpstr>
      <vt:lpstr>Psykosociale udfordringer</vt:lpstr>
      <vt:lpstr>Som Arbejdsmiljøforsker </vt:lpstr>
      <vt:lpstr>I sikkerhedens navn</vt:lpstr>
      <vt:lpstr>Etik og teknologi</vt:lpstr>
      <vt:lpstr> DUV - En konkret og fælles referenceramme</vt:lpstr>
      <vt:lpstr>De syv spørgsmål samlet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2023-03-10T09:55:50Z</dcterms:created>
  <dcterms:modified xsi:type="dcterms:W3CDTF">2024-09-22T10:15:51Z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