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embeddedFontLst>
    <p:embeddedFont>
      <p:font typeface="Play" panose="020B060402020202020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j8yID5uzPIGo3vt39LUzeRk1XsF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123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customXml" Target="../customXml/item1.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13"/>
        <p:cNvGrpSpPr/>
        <p:nvPr/>
      </p:nvGrpSpPr>
      <p:grpSpPr>
        <a:xfrm>
          <a:off x="0" y="0"/>
          <a:ext cx="0" cy="0"/>
          <a:chOff x="0" y="0"/>
          <a:chExt cx="0" cy="0"/>
        </a:xfrm>
      </p:grpSpPr>
      <p:sp>
        <p:nvSpPr>
          <p:cNvPr id="14" name="Google Shape;14;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llede med billedtekst" type="picTx">
  <p:cSld name="PICTURE_WITH_CAPTION_TEXT">
    <p:spTree>
      <p:nvGrpSpPr>
        <p:cNvPr id="1" name="Shape 67"/>
        <p:cNvGrpSpPr/>
        <p:nvPr/>
      </p:nvGrpSpPr>
      <p:grpSpPr>
        <a:xfrm>
          <a:off x="0" y="0"/>
          <a:ext cx="0" cy="0"/>
          <a:chOff x="0" y="0"/>
          <a:chExt cx="0" cy="0"/>
        </a:xfrm>
      </p:grpSpPr>
      <p:sp>
        <p:nvSpPr>
          <p:cNvPr id="68" name="Google Shape;68;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5"/>
          <p:cNvSpPr>
            <a:spLocks noGrp="1"/>
          </p:cNvSpPr>
          <p:nvPr>
            <p:ph type="pic" idx="2"/>
          </p:nvPr>
        </p:nvSpPr>
        <p:spPr>
          <a:xfrm>
            <a:off x="5183188" y="987425"/>
            <a:ext cx="6172200" cy="4873625"/>
          </a:xfrm>
          <a:prstGeom prst="rect">
            <a:avLst/>
          </a:prstGeom>
          <a:noFill/>
          <a:ln>
            <a:noFill/>
          </a:ln>
        </p:spPr>
      </p:sp>
      <p:sp>
        <p:nvSpPr>
          <p:cNvPr id="70" name="Google Shape;70;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1" name="Google Shape;7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el og lodret tekst" type="vertTx">
  <p:cSld name="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odret titel og tekst" type="vertTitleAndTx">
  <p:cSld name="VERTICAL_TITLE_AND_VERTICAL_TEXT">
    <p:spTree>
      <p:nvGrpSpPr>
        <p:cNvPr id="1" name="Shape 80"/>
        <p:cNvGrpSpPr/>
        <p:nvPr/>
      </p:nvGrpSpPr>
      <p:grpSpPr>
        <a:xfrm>
          <a:off x="0" y="0"/>
          <a:ext cx="0" cy="0"/>
          <a:chOff x="0" y="0"/>
          <a:chExt cx="0" cy="0"/>
        </a:xfrm>
      </p:grpSpPr>
      <p:sp>
        <p:nvSpPr>
          <p:cNvPr id="81" name="Google Shape;81;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Kun titel">
  <p:cSld name="Kun titel">
    <p:spTree>
      <p:nvGrpSpPr>
        <p:cNvPr id="1" name="Shape 17"/>
        <p:cNvGrpSpPr/>
        <p:nvPr/>
      </p:nvGrpSpPr>
      <p:grpSpPr>
        <a:xfrm>
          <a:off x="0" y="0"/>
          <a:ext cx="0" cy="0"/>
          <a:chOff x="0" y="0"/>
          <a:chExt cx="0" cy="0"/>
        </a:xfrm>
      </p:grpSpPr>
      <p:sp>
        <p:nvSpPr>
          <p:cNvPr id="18" name="Google Shape;1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slide" type="title">
  <p:cSld name="TITLE">
    <p:spTree>
      <p:nvGrpSpPr>
        <p:cNvPr id="1" name="Shape 21"/>
        <p:cNvGrpSpPr/>
        <p:nvPr/>
      </p:nvGrpSpPr>
      <p:grpSpPr>
        <a:xfrm>
          <a:off x="0" y="0"/>
          <a:ext cx="0" cy="0"/>
          <a:chOff x="0" y="0"/>
          <a:chExt cx="0" cy="0"/>
        </a:xfrm>
      </p:grpSpPr>
      <p:sp>
        <p:nvSpPr>
          <p:cNvPr id="22" name="Google Shape;22;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el og indholdsobjekt" type="obj">
  <p:cSld name="OBJECT">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fsnitsoverskrift" type="secHead">
  <p:cSld name="SECTION_HEADER">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36" name="Google Shape;36;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o indholdsobjekter" type="twoObj">
  <p:cSld name="TWO_OBJECTS">
    <p:spTree>
      <p:nvGrpSpPr>
        <p:cNvPr id="1" name="Shape 39"/>
        <p:cNvGrpSpPr/>
        <p:nvPr/>
      </p:nvGrpSpPr>
      <p:grpSpPr>
        <a:xfrm>
          <a:off x="0" y="0"/>
          <a:ext cx="0" cy="0"/>
          <a:chOff x="0" y="0"/>
          <a:chExt cx="0" cy="0"/>
        </a:xfrm>
      </p:grpSpPr>
      <p:sp>
        <p:nvSpPr>
          <p:cNvPr id="40" name="Google Shape;40;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ammenligning" type="twoTxTwoObj">
  <p:cSld name="TWO_OBJECTS_WITH_TEXT">
    <p:spTree>
      <p:nvGrpSpPr>
        <p:cNvPr id="1" name="Shape 46"/>
        <p:cNvGrpSpPr/>
        <p:nvPr/>
      </p:nvGrpSpPr>
      <p:grpSpPr>
        <a:xfrm>
          <a:off x="0" y="0"/>
          <a:ext cx="0" cy="0"/>
          <a:chOff x="0" y="0"/>
          <a:chExt cx="0" cy="0"/>
        </a:xfrm>
      </p:grpSpPr>
      <p:sp>
        <p:nvSpPr>
          <p:cNvPr id="47" name="Google Shape;47;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dhold med billedtekst" type="objTx">
  <p:cSld name="OBJECT_WITH_CAPTION_TEXT">
    <p:spTree>
      <p:nvGrpSpPr>
        <p:cNvPr id="1" name="Shape 55"/>
        <p:cNvGrpSpPr/>
        <p:nvPr/>
      </p:nvGrpSpPr>
      <p:grpSpPr>
        <a:xfrm>
          <a:off x="0" y="0"/>
          <a:ext cx="0" cy="0"/>
          <a:chOff x="0" y="0"/>
          <a:chExt cx="0" cy="0"/>
        </a:xfrm>
      </p:grpSpPr>
      <p:sp>
        <p:nvSpPr>
          <p:cNvPr id="56" name="Google Shape;5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rugerdefineret layout">
  <p:cSld name="Brugerdefineret layout">
    <p:spTree>
      <p:nvGrpSpPr>
        <p:cNvPr id="1" name="Shape 62"/>
        <p:cNvGrpSpPr/>
        <p:nvPr/>
      </p:nvGrpSpPr>
      <p:grpSpPr>
        <a:xfrm>
          <a:off x="0" y="0"/>
          <a:ext cx="0" cy="0"/>
          <a:chOff x="0" y="0"/>
          <a:chExt cx="0" cy="0"/>
        </a:xfrm>
      </p:grpSpPr>
      <p:sp>
        <p:nvSpPr>
          <p:cNvPr id="63" name="Google Shape;6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a-DK"/>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a-DK"/>
              <a:t>‹nr.›</a:t>
            </a:fld>
            <a:endParaRPr/>
          </a:p>
        </p:txBody>
      </p:sp>
      <p:pic>
        <p:nvPicPr>
          <p:cNvPr id="11" name="Google Shape;11;p15" descr="Et billede, der indeholder tekst, Font/skrifttype, logo, Grafik&#10;&#10;Automatisk genereret beskrivelse"/>
          <p:cNvPicPr preferRelativeResize="0"/>
          <p:nvPr/>
        </p:nvPicPr>
        <p:blipFill rotWithShape="1">
          <a:blip r:embed="rId14">
            <a:alphaModFix/>
          </a:blip>
          <a:srcRect/>
          <a:stretch/>
        </p:blipFill>
        <p:spPr>
          <a:xfrm>
            <a:off x="9800560" y="365125"/>
            <a:ext cx="1981483" cy="437906"/>
          </a:xfrm>
          <a:prstGeom prst="rect">
            <a:avLst/>
          </a:prstGeom>
          <a:noFill/>
          <a:ln>
            <a:noFill/>
          </a:ln>
        </p:spPr>
      </p:pic>
      <p:pic>
        <p:nvPicPr>
          <p:cNvPr id="12" name="Google Shape;12;p15" descr="Et billede, der indeholder tøj, Animation, Ansigt, møbel&#10;&#10;Automatisk genereret beskrivelse"/>
          <p:cNvPicPr preferRelativeResize="0"/>
          <p:nvPr/>
        </p:nvPicPr>
        <p:blipFill rotWithShape="1">
          <a:blip r:embed="rId15">
            <a:alphaModFix amt="10000"/>
          </a:blip>
          <a:srcRect/>
          <a:stretch/>
        </p:blipFill>
        <p:spPr>
          <a:xfrm>
            <a:off x="-61369" y="-1"/>
            <a:ext cx="12253369" cy="685800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p:nvPr/>
        </p:nvSpPr>
        <p:spPr>
          <a:xfrm>
            <a:off x="2212458" y="2902763"/>
            <a:ext cx="7767083"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b="0" i="0" u="none" strike="noStrike" cap="none">
                <a:solidFill>
                  <a:schemeClr val="dk1"/>
                </a:solidFill>
                <a:latin typeface="Play"/>
                <a:ea typeface="Play"/>
                <a:cs typeface="Play"/>
                <a:sym typeface="Play"/>
              </a:rPr>
              <a:t>Hvordan modtager </a:t>
            </a:r>
            <a:r>
              <a:rPr lang="da-DK" sz="4400">
                <a:solidFill>
                  <a:schemeClr val="dk1"/>
                </a:solidFill>
                <a:latin typeface="Play"/>
                <a:ea typeface="Play"/>
                <a:cs typeface="Play"/>
                <a:sym typeface="Play"/>
              </a:rPr>
              <a:t>I</a:t>
            </a:r>
            <a:r>
              <a:rPr lang="da-DK" sz="4400" b="0" i="0" u="none" strike="noStrike" cap="none">
                <a:solidFill>
                  <a:schemeClr val="dk1"/>
                </a:solidFill>
                <a:latin typeface="Play"/>
                <a:ea typeface="Play"/>
                <a:cs typeface="Play"/>
                <a:sym typeface="Play"/>
              </a:rPr>
              <a:t> jeres elever?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0"/>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3.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vejledning og instruktion</a:t>
            </a:r>
            <a:endParaRPr/>
          </a:p>
        </p:txBody>
      </p:sp>
      <p:sp>
        <p:nvSpPr>
          <p:cNvPr id="151" name="Google Shape;151;p10"/>
          <p:cNvSpPr txBox="1"/>
          <p:nvPr/>
        </p:nvSpPr>
        <p:spPr>
          <a:xfrm>
            <a:off x="838200" y="2782669"/>
            <a:ext cx="9959100" cy="1200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Hvordan får vi bedst vejledt og introduceret eleven til arbejdspladsens kultur og uformelle værdier, fx </a:t>
            </a:r>
            <a:r>
              <a:rPr lang="da-DK" sz="2400">
                <a:solidFill>
                  <a:schemeClr val="dk1"/>
                </a:solidFill>
              </a:rPr>
              <a:t>“</a:t>
            </a:r>
            <a:r>
              <a:rPr lang="da-DK" sz="2400">
                <a:solidFill>
                  <a:schemeClr val="dk1"/>
                </a:solidFill>
                <a:latin typeface="Arial"/>
                <a:ea typeface="Arial"/>
                <a:cs typeface="Arial"/>
                <a:sym typeface="Arial"/>
              </a:rPr>
              <a:t>hvordan har vi opmærksomhed på at vurdere risici i arbejdet?</a:t>
            </a:r>
            <a:r>
              <a:rPr lang="da-DK" sz="2400">
                <a:solidFill>
                  <a:schemeClr val="dk1"/>
                </a:solidFill>
              </a:rPr>
              <a:t>”</a:t>
            </a:r>
            <a:r>
              <a:rPr lang="da-DK" sz="2400">
                <a:solidFill>
                  <a:schemeClr val="dk1"/>
                </a:solidFill>
                <a:latin typeface="Arial"/>
                <a:ea typeface="Arial"/>
                <a:cs typeface="Arial"/>
                <a:sym typeface="Arial"/>
              </a:rPr>
              <a:t> </a:t>
            </a:r>
            <a:endParaRPr/>
          </a:p>
        </p:txBody>
      </p:sp>
      <p:sp>
        <p:nvSpPr>
          <p:cNvPr id="152" name="Google Shape;152;p10"/>
          <p:cNvSpPr/>
          <p:nvPr/>
        </p:nvSpPr>
        <p:spPr>
          <a:xfrm>
            <a:off x="838200" y="4890313"/>
            <a:ext cx="2819400" cy="1212112"/>
          </a:xfrm>
          <a:prstGeom prst="roundRect">
            <a:avLst>
              <a:gd name="adj" fmla="val 16667"/>
            </a:avLst>
          </a:prstGeom>
          <a:solidFill>
            <a:srgbClr val="96C3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Drøftelse i plenum</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 5 minutter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1"/>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3.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vejledning og instruktion</a:t>
            </a:r>
            <a:endParaRPr/>
          </a:p>
        </p:txBody>
      </p:sp>
      <p:sp>
        <p:nvSpPr>
          <p:cNvPr id="158" name="Google Shape;158;p11"/>
          <p:cNvSpPr txBox="1"/>
          <p:nvPr/>
        </p:nvSpPr>
        <p:spPr>
          <a:xfrm>
            <a:off x="838200" y="2782669"/>
            <a:ext cx="9959100" cy="1200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Hvordan får vi bedst vejledt og introduceret eleven til arbejdspladsens kultur og uformelle værdier, fx </a:t>
            </a:r>
            <a:r>
              <a:rPr lang="da-DK" sz="2400">
                <a:solidFill>
                  <a:schemeClr val="dk1"/>
                </a:solidFill>
              </a:rPr>
              <a:t>“</a:t>
            </a:r>
            <a:r>
              <a:rPr lang="da-DK" sz="2400">
                <a:solidFill>
                  <a:schemeClr val="dk1"/>
                </a:solidFill>
                <a:latin typeface="Arial"/>
                <a:ea typeface="Arial"/>
                <a:cs typeface="Arial"/>
                <a:sym typeface="Arial"/>
              </a:rPr>
              <a:t>hvordan har vi opmærksomhed på at vurdere risici i arbejdet?</a:t>
            </a:r>
            <a:r>
              <a:rPr lang="da-DK" sz="2400">
                <a:solidFill>
                  <a:schemeClr val="dk1"/>
                </a:solidFill>
              </a:rPr>
              <a:t>”</a:t>
            </a:r>
            <a:r>
              <a:rPr lang="da-DK" sz="2400">
                <a:solidFill>
                  <a:schemeClr val="dk1"/>
                </a:solidFill>
                <a:latin typeface="Arial"/>
                <a:ea typeface="Arial"/>
                <a:cs typeface="Arial"/>
                <a:sym typeface="Arial"/>
              </a:rPr>
              <a:t> </a:t>
            </a:r>
            <a:endParaRPr/>
          </a:p>
        </p:txBody>
      </p:sp>
      <p:sp>
        <p:nvSpPr>
          <p:cNvPr id="159" name="Google Shape;159;p11"/>
          <p:cNvSpPr/>
          <p:nvPr/>
        </p:nvSpPr>
        <p:spPr>
          <a:xfrm>
            <a:off x="838200" y="4890313"/>
            <a:ext cx="2819400" cy="1212112"/>
          </a:xfrm>
          <a:prstGeom prst="roundRect">
            <a:avLst>
              <a:gd name="adj" fmla="val 16667"/>
            </a:avLst>
          </a:prstGeom>
          <a:solidFill>
            <a:srgbClr val="A5148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Opsamling</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2 minutter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2"/>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4.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opgavevaretagelse</a:t>
            </a:r>
            <a:endParaRPr/>
          </a:p>
        </p:txBody>
      </p:sp>
      <p:sp>
        <p:nvSpPr>
          <p:cNvPr id="165" name="Google Shape;165;p12"/>
          <p:cNvSpPr txBox="1"/>
          <p:nvPr/>
        </p:nvSpPr>
        <p:spPr>
          <a:xfrm>
            <a:off x="838200" y="2782669"/>
            <a:ext cx="99591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Hvilke arbejdsopgaver kræver tæt sparring?</a:t>
            </a:r>
            <a:endParaRPr/>
          </a:p>
        </p:txBody>
      </p:sp>
      <p:sp>
        <p:nvSpPr>
          <p:cNvPr id="166" name="Google Shape;166;p12"/>
          <p:cNvSpPr/>
          <p:nvPr/>
        </p:nvSpPr>
        <p:spPr>
          <a:xfrm>
            <a:off x="838200" y="4890313"/>
            <a:ext cx="2819400" cy="1212112"/>
          </a:xfrm>
          <a:prstGeom prst="roundRect">
            <a:avLst>
              <a:gd name="adj" fmla="val 16667"/>
            </a:avLst>
          </a:prstGeom>
          <a:solidFill>
            <a:srgbClr val="EB5A0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Refleksion</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20 sekunder i stilhed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3"/>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4.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opgavevaretagelse</a:t>
            </a:r>
            <a:endParaRPr/>
          </a:p>
        </p:txBody>
      </p:sp>
      <p:sp>
        <p:nvSpPr>
          <p:cNvPr id="172" name="Google Shape;172;p13"/>
          <p:cNvSpPr txBox="1"/>
          <p:nvPr/>
        </p:nvSpPr>
        <p:spPr>
          <a:xfrm>
            <a:off x="838200" y="2782669"/>
            <a:ext cx="99591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Hvilke arbejdsopgaver kræver tæt sparring?</a:t>
            </a:r>
            <a:endParaRPr/>
          </a:p>
        </p:txBody>
      </p:sp>
      <p:sp>
        <p:nvSpPr>
          <p:cNvPr id="173" name="Google Shape;173;p13"/>
          <p:cNvSpPr/>
          <p:nvPr/>
        </p:nvSpPr>
        <p:spPr>
          <a:xfrm>
            <a:off x="838200" y="4890313"/>
            <a:ext cx="2819400" cy="1212112"/>
          </a:xfrm>
          <a:prstGeom prst="roundRect">
            <a:avLst>
              <a:gd name="adj" fmla="val 16667"/>
            </a:avLst>
          </a:prstGeom>
          <a:solidFill>
            <a:srgbClr val="96C3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Drøftelse i plenum</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 5 minutter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4"/>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4.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opgavevaretagelse</a:t>
            </a:r>
            <a:endParaRPr/>
          </a:p>
        </p:txBody>
      </p:sp>
      <p:sp>
        <p:nvSpPr>
          <p:cNvPr id="179" name="Google Shape;179;p14"/>
          <p:cNvSpPr txBox="1"/>
          <p:nvPr/>
        </p:nvSpPr>
        <p:spPr>
          <a:xfrm>
            <a:off x="838200" y="2782669"/>
            <a:ext cx="99591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Hvilke arbejdsopgaver kræver tæt sparring?</a:t>
            </a:r>
            <a:endParaRPr/>
          </a:p>
        </p:txBody>
      </p:sp>
      <p:sp>
        <p:nvSpPr>
          <p:cNvPr id="180" name="Google Shape;180;p14"/>
          <p:cNvSpPr/>
          <p:nvPr/>
        </p:nvSpPr>
        <p:spPr>
          <a:xfrm>
            <a:off x="838200" y="4890313"/>
            <a:ext cx="2819400" cy="1212112"/>
          </a:xfrm>
          <a:prstGeom prst="roundRect">
            <a:avLst>
              <a:gd name="adj" fmla="val 16667"/>
            </a:avLst>
          </a:prstGeom>
          <a:solidFill>
            <a:srgbClr val="A5148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Opsamling</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2 minutter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p:nvPr/>
        </p:nvSpPr>
        <p:spPr>
          <a:xfrm>
            <a:off x="838200" y="1328516"/>
            <a:ext cx="9959100" cy="5495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1800" b="0" i="0" u="none" strike="noStrike" cap="none" dirty="0">
                <a:solidFill>
                  <a:schemeClr val="dk1"/>
                </a:solidFill>
                <a:latin typeface="Arial"/>
                <a:ea typeface="Arial"/>
                <a:cs typeface="Arial"/>
                <a:sym typeface="Arial"/>
              </a:rPr>
              <a:t>Hvis I drøfter spørgsmålene i fællesskab, kan I bruge følgende struktur:</a:t>
            </a:r>
            <a:endParaRPr dirty="0"/>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285750" marR="0" lvl="0" indent="-285750" algn="l" rtl="0">
              <a:lnSpc>
                <a:spcPct val="150000"/>
              </a:lnSpc>
              <a:spcBef>
                <a:spcPts val="0"/>
              </a:spcBef>
              <a:spcAft>
                <a:spcPts val="0"/>
              </a:spcAft>
              <a:buClr>
                <a:schemeClr val="dk1"/>
              </a:buClr>
              <a:buSzPts val="1800"/>
              <a:buFont typeface="Arial"/>
              <a:buChar char="•"/>
            </a:pPr>
            <a:r>
              <a:rPr lang="da-DK" sz="1800" dirty="0">
                <a:solidFill>
                  <a:schemeClr val="dk1"/>
                </a:solidFill>
                <a:latin typeface="Arial"/>
                <a:ea typeface="Arial"/>
                <a:cs typeface="Arial"/>
                <a:sym typeface="Arial"/>
              </a:rPr>
              <a:t>Læs </a:t>
            </a:r>
            <a:r>
              <a:rPr lang="da-DK" sz="1800" dirty="0">
                <a:solidFill>
                  <a:schemeClr val="dk1"/>
                </a:solidFill>
              </a:rPr>
              <a:t>é</a:t>
            </a:r>
            <a:r>
              <a:rPr lang="da-DK" sz="1800" dirty="0">
                <a:solidFill>
                  <a:schemeClr val="dk1"/>
                </a:solidFill>
                <a:latin typeface="Arial"/>
                <a:ea typeface="Arial"/>
                <a:cs typeface="Arial"/>
                <a:sym typeface="Arial"/>
              </a:rPr>
              <a:t>t af de 4 spørgsmål højt.</a:t>
            </a:r>
            <a:endParaRPr dirty="0"/>
          </a:p>
          <a:p>
            <a:pPr marL="285750" marR="0" lvl="0" indent="-285750" algn="l" rtl="0">
              <a:lnSpc>
                <a:spcPct val="150000"/>
              </a:lnSpc>
              <a:spcBef>
                <a:spcPts val="0"/>
              </a:spcBef>
              <a:spcAft>
                <a:spcPts val="0"/>
              </a:spcAft>
              <a:buClr>
                <a:schemeClr val="dk1"/>
              </a:buClr>
              <a:buSzPts val="1800"/>
              <a:buFont typeface="Arial"/>
              <a:buChar char="•"/>
            </a:pPr>
            <a:r>
              <a:rPr lang="da-DK" sz="1800" dirty="0">
                <a:solidFill>
                  <a:schemeClr val="dk1"/>
                </a:solidFill>
                <a:latin typeface="Arial"/>
                <a:ea typeface="Arial"/>
                <a:cs typeface="Arial"/>
                <a:sym typeface="Arial"/>
              </a:rPr>
              <a:t>Brug 20 sekunder på at reflektere over spørgsmålet hver for sig i stilhed.</a:t>
            </a:r>
            <a:endParaRPr dirty="0"/>
          </a:p>
          <a:p>
            <a:pPr marL="285750" marR="0" lvl="0" indent="-285750" algn="l" rtl="0">
              <a:lnSpc>
                <a:spcPct val="150000"/>
              </a:lnSpc>
              <a:spcBef>
                <a:spcPts val="0"/>
              </a:spcBef>
              <a:spcAft>
                <a:spcPts val="0"/>
              </a:spcAft>
              <a:buClr>
                <a:schemeClr val="dk1"/>
              </a:buClr>
              <a:buSzPts val="1800"/>
              <a:buFont typeface="Arial"/>
              <a:buChar char="•"/>
            </a:pPr>
            <a:r>
              <a:rPr lang="da-DK" sz="1800" dirty="0">
                <a:solidFill>
                  <a:schemeClr val="dk1"/>
                </a:solidFill>
                <a:latin typeface="Arial"/>
                <a:ea typeface="Arial"/>
                <a:cs typeface="Arial"/>
                <a:sym typeface="Arial"/>
              </a:rPr>
              <a:t>Brug herefter 5 minutter på at tale om spørgsmålet sammen.</a:t>
            </a:r>
            <a:endParaRPr dirty="0"/>
          </a:p>
          <a:p>
            <a:pPr marL="285750" marR="0" lvl="0" indent="-285750" algn="l" rtl="0">
              <a:lnSpc>
                <a:spcPct val="150000"/>
              </a:lnSpc>
              <a:spcBef>
                <a:spcPts val="0"/>
              </a:spcBef>
              <a:spcAft>
                <a:spcPts val="0"/>
              </a:spcAft>
              <a:buClr>
                <a:schemeClr val="dk1"/>
              </a:buClr>
              <a:buSzPts val="1800"/>
              <a:buFont typeface="Arial"/>
              <a:buChar char="•"/>
            </a:pPr>
            <a:r>
              <a:rPr lang="da-DK" sz="1800" dirty="0">
                <a:solidFill>
                  <a:schemeClr val="dk1"/>
                </a:solidFill>
                <a:latin typeface="Arial"/>
                <a:ea typeface="Arial"/>
                <a:cs typeface="Arial"/>
                <a:sym typeface="Arial"/>
              </a:rPr>
              <a:t>Opsamling på 2 minutter. Er der brug for, at vi ændrer noget i praksis?</a:t>
            </a:r>
            <a:endParaRPr dirty="0"/>
          </a:p>
          <a:p>
            <a:pPr marL="285750" marR="0" lvl="0" indent="-285750" algn="l" rtl="0">
              <a:lnSpc>
                <a:spcPct val="150000"/>
              </a:lnSpc>
              <a:spcBef>
                <a:spcPts val="0"/>
              </a:spcBef>
              <a:spcAft>
                <a:spcPts val="0"/>
              </a:spcAft>
              <a:buClr>
                <a:schemeClr val="dk1"/>
              </a:buClr>
              <a:buSzPts val="1800"/>
              <a:buFont typeface="Arial"/>
              <a:buChar char="•"/>
            </a:pPr>
            <a:r>
              <a:rPr lang="da-DK" sz="1800" dirty="0">
                <a:solidFill>
                  <a:schemeClr val="dk1"/>
                </a:solidFill>
                <a:latin typeface="Arial"/>
                <a:ea typeface="Arial"/>
                <a:cs typeface="Arial"/>
                <a:sym typeface="Arial"/>
              </a:rPr>
              <a:t>Fortsæt med det næste spørgsmål eller det spørgsmål, I finder relevant, og brug samme fremgangsmåde.</a:t>
            </a:r>
            <a:endParaRPr dirty="0"/>
          </a:p>
          <a:p>
            <a:pPr marL="0" marR="0" lvl="0" indent="0" algn="l" rtl="0">
              <a:lnSpc>
                <a:spcPct val="150000"/>
              </a:lnSpc>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da-DK" sz="1800" dirty="0">
                <a:solidFill>
                  <a:schemeClr val="dk1"/>
                </a:solidFill>
                <a:latin typeface="Arial"/>
                <a:ea typeface="Arial"/>
                <a:cs typeface="Arial"/>
                <a:sym typeface="Arial"/>
              </a:rPr>
              <a:t>Husk at vælge en person til at styre tiden og opsummere jeres konklusioner, så det er tydeligt, hvem der videreformidler jeres beslutninger. Efterfølgende kan jeres leder inddrages i opfølgningen.</a:t>
            </a:r>
            <a:endParaRPr dirty="0"/>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da-DK" sz="1800" dirty="0">
                <a:solidFill>
                  <a:schemeClr val="dk1"/>
                </a:solidFill>
                <a:latin typeface="Arial"/>
                <a:ea typeface="Arial"/>
                <a:cs typeface="Arial"/>
                <a:sym typeface="Arial"/>
              </a:rPr>
              <a:t>Involver eleverne i drøftelserne, hvis det er muligt. De kan dele deres oplevelser af praksis.</a:t>
            </a:r>
            <a:endParaRPr dirty="0"/>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da-DK" sz="1800" b="1" dirty="0">
                <a:solidFill>
                  <a:schemeClr val="dk1"/>
                </a:solidFill>
                <a:latin typeface="Arial"/>
                <a:ea typeface="Arial"/>
                <a:cs typeface="Arial"/>
                <a:sym typeface="Arial"/>
              </a:rPr>
              <a:t>Forberedelse til mødeleder:</a:t>
            </a:r>
            <a:r>
              <a:rPr lang="da-DK" sz="1800" dirty="0">
                <a:solidFill>
                  <a:schemeClr val="dk1"/>
                </a:solidFill>
                <a:latin typeface="Arial"/>
                <a:ea typeface="Arial"/>
                <a:cs typeface="Arial"/>
                <a:sym typeface="Arial"/>
              </a:rPr>
              <a:t> Se forløbet ”Bliv klar til at modtage elever - til dig som kollega”.</a:t>
            </a:r>
            <a:endParaRPr dirty="0"/>
          </a:p>
        </p:txBody>
      </p:sp>
      <p:sp>
        <p:nvSpPr>
          <p:cNvPr id="96" name="Google Shape;96;p2"/>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b="0" u="none">
                <a:solidFill>
                  <a:schemeClr val="dk1"/>
                </a:solidFill>
                <a:latin typeface="Play"/>
                <a:ea typeface="Play"/>
                <a:cs typeface="Play"/>
                <a:sym typeface="Play"/>
              </a:rPr>
              <a:t>Sådan kan </a:t>
            </a:r>
            <a:r>
              <a:rPr lang="da-DK" sz="4400">
                <a:solidFill>
                  <a:schemeClr val="dk1"/>
                </a:solidFill>
                <a:latin typeface="Play"/>
                <a:ea typeface="Play"/>
                <a:cs typeface="Play"/>
                <a:sym typeface="Play"/>
              </a:rPr>
              <a:t>I</a:t>
            </a:r>
            <a:r>
              <a:rPr lang="da-DK" sz="4400" b="0" u="none">
                <a:solidFill>
                  <a:schemeClr val="dk1"/>
                </a:solidFill>
                <a:latin typeface="Play"/>
                <a:ea typeface="Play"/>
                <a:cs typeface="Play"/>
                <a:sym typeface="Play"/>
              </a:rPr>
              <a:t> gøre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p:nvPr/>
        </p:nvSpPr>
        <p:spPr>
          <a:xfrm>
            <a:off x="838200" y="3059668"/>
            <a:ext cx="9959100" cy="461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Hvordan inddrager vi eleverne i vores faglige og sociale fællesskab?</a:t>
            </a:r>
            <a:endParaRPr/>
          </a:p>
        </p:txBody>
      </p:sp>
      <p:sp>
        <p:nvSpPr>
          <p:cNvPr id="102" name="Google Shape;102;p3"/>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1. spørgsmål </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tilknytning</a:t>
            </a:r>
            <a:endParaRPr/>
          </a:p>
        </p:txBody>
      </p:sp>
      <p:sp>
        <p:nvSpPr>
          <p:cNvPr id="103" name="Google Shape;103;p3"/>
          <p:cNvSpPr/>
          <p:nvPr/>
        </p:nvSpPr>
        <p:spPr>
          <a:xfrm>
            <a:off x="838200" y="4890313"/>
            <a:ext cx="2819400" cy="1212112"/>
          </a:xfrm>
          <a:prstGeom prst="roundRect">
            <a:avLst>
              <a:gd name="adj" fmla="val 16667"/>
            </a:avLst>
          </a:prstGeom>
          <a:solidFill>
            <a:srgbClr val="EB5A0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Refleksion</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20 sekunder i stilhed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p:nvPr/>
        </p:nvSpPr>
        <p:spPr>
          <a:xfrm>
            <a:off x="838200" y="3059668"/>
            <a:ext cx="99591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Hvordan inddrager vi eleverne i vores faglige og sociale fællesskab?</a:t>
            </a:r>
            <a:endParaRPr/>
          </a:p>
        </p:txBody>
      </p:sp>
      <p:sp>
        <p:nvSpPr>
          <p:cNvPr id="109" name="Google Shape;109;p4"/>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1. spørgsmål </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tilknytning</a:t>
            </a:r>
            <a:endParaRPr/>
          </a:p>
        </p:txBody>
      </p:sp>
      <p:sp>
        <p:nvSpPr>
          <p:cNvPr id="110" name="Google Shape;110;p4"/>
          <p:cNvSpPr/>
          <p:nvPr/>
        </p:nvSpPr>
        <p:spPr>
          <a:xfrm>
            <a:off x="838200" y="4890313"/>
            <a:ext cx="2819400" cy="1212112"/>
          </a:xfrm>
          <a:prstGeom prst="roundRect">
            <a:avLst>
              <a:gd name="adj" fmla="val 16667"/>
            </a:avLst>
          </a:prstGeom>
          <a:solidFill>
            <a:srgbClr val="96C3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Drøftelse i plenum</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 5 minutter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p:nvPr/>
        </p:nvSpPr>
        <p:spPr>
          <a:xfrm>
            <a:off x="838200" y="3059668"/>
            <a:ext cx="995916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Hvordan inddrager vi eleverne i vores faglige og sociale fællesskab?</a:t>
            </a:r>
            <a:endParaRPr/>
          </a:p>
        </p:txBody>
      </p:sp>
      <p:sp>
        <p:nvSpPr>
          <p:cNvPr id="116" name="Google Shape;116;p5"/>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1. spørgsmål </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tilknytning</a:t>
            </a:r>
            <a:endParaRPr/>
          </a:p>
        </p:txBody>
      </p:sp>
      <p:sp>
        <p:nvSpPr>
          <p:cNvPr id="117" name="Google Shape;117;p5"/>
          <p:cNvSpPr/>
          <p:nvPr/>
        </p:nvSpPr>
        <p:spPr>
          <a:xfrm>
            <a:off x="838200" y="4890313"/>
            <a:ext cx="2819400" cy="1212112"/>
          </a:xfrm>
          <a:prstGeom prst="roundRect">
            <a:avLst>
              <a:gd name="adj" fmla="val 16667"/>
            </a:avLst>
          </a:prstGeom>
          <a:solidFill>
            <a:srgbClr val="A5148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Opsamling</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2 minutter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2.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tryghed og udvikling</a:t>
            </a:r>
            <a:endParaRPr/>
          </a:p>
        </p:txBody>
      </p:sp>
      <p:sp>
        <p:nvSpPr>
          <p:cNvPr id="123" name="Google Shape;123;p6"/>
          <p:cNvSpPr txBox="1"/>
          <p:nvPr/>
        </p:nvSpPr>
        <p:spPr>
          <a:xfrm>
            <a:off x="838200" y="2782669"/>
            <a:ext cx="995916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Hvilke rutiner har vi, der sikrer, at information om elevens trivsel og udvikling deles med den ansvarlige for oplæring, og at eleven oplever, at det er muligt at afprøve øgede færdigheder i et trygt miljø?</a:t>
            </a:r>
            <a:endParaRPr/>
          </a:p>
        </p:txBody>
      </p:sp>
      <p:sp>
        <p:nvSpPr>
          <p:cNvPr id="124" name="Google Shape;124;p6"/>
          <p:cNvSpPr/>
          <p:nvPr/>
        </p:nvSpPr>
        <p:spPr>
          <a:xfrm>
            <a:off x="838200" y="4890313"/>
            <a:ext cx="2819400" cy="1212112"/>
          </a:xfrm>
          <a:prstGeom prst="roundRect">
            <a:avLst>
              <a:gd name="adj" fmla="val 16667"/>
            </a:avLst>
          </a:prstGeom>
          <a:solidFill>
            <a:srgbClr val="EB5A0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Refleksion</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20 sekunder i stilhed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2.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tryghed og udvikling</a:t>
            </a:r>
            <a:endParaRPr/>
          </a:p>
        </p:txBody>
      </p:sp>
      <p:sp>
        <p:nvSpPr>
          <p:cNvPr id="130" name="Google Shape;130;p7"/>
          <p:cNvSpPr txBox="1"/>
          <p:nvPr/>
        </p:nvSpPr>
        <p:spPr>
          <a:xfrm>
            <a:off x="838200" y="2782669"/>
            <a:ext cx="995916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Hvilke rutiner har vi, der sikrer, at information om elevens trivsel og udvikling deles med den ansvarlige for oplæring, og at eleven oplever, at det er muligt at afprøve øgede færdigheder i et trygt miljø?</a:t>
            </a:r>
            <a:endParaRPr/>
          </a:p>
        </p:txBody>
      </p:sp>
      <p:sp>
        <p:nvSpPr>
          <p:cNvPr id="131" name="Google Shape;131;p7"/>
          <p:cNvSpPr/>
          <p:nvPr/>
        </p:nvSpPr>
        <p:spPr>
          <a:xfrm>
            <a:off x="838200" y="4890313"/>
            <a:ext cx="2819400" cy="1212112"/>
          </a:xfrm>
          <a:prstGeom prst="roundRect">
            <a:avLst>
              <a:gd name="adj" fmla="val 16667"/>
            </a:avLst>
          </a:prstGeom>
          <a:solidFill>
            <a:srgbClr val="96C31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Drøftelse i plenum</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 5 minutter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2.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tryghed og udvikling</a:t>
            </a:r>
            <a:endParaRPr/>
          </a:p>
        </p:txBody>
      </p:sp>
      <p:sp>
        <p:nvSpPr>
          <p:cNvPr id="137" name="Google Shape;137;p8"/>
          <p:cNvSpPr txBox="1"/>
          <p:nvPr/>
        </p:nvSpPr>
        <p:spPr>
          <a:xfrm>
            <a:off x="838200" y="2782669"/>
            <a:ext cx="995916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Hvilke rutiner har vi, der sikrer, at information om elevens trivsel og udvikling deles med den ansvarlige for oplæring, og at eleven oplever, at det er muligt at afprøve øgede færdigheder i et trygt miljø?</a:t>
            </a:r>
            <a:endParaRPr/>
          </a:p>
        </p:txBody>
      </p:sp>
      <p:sp>
        <p:nvSpPr>
          <p:cNvPr id="138" name="Google Shape;138;p8"/>
          <p:cNvSpPr/>
          <p:nvPr/>
        </p:nvSpPr>
        <p:spPr>
          <a:xfrm>
            <a:off x="838200" y="4890313"/>
            <a:ext cx="2819400" cy="1212112"/>
          </a:xfrm>
          <a:prstGeom prst="roundRect">
            <a:avLst>
              <a:gd name="adj" fmla="val 16667"/>
            </a:avLst>
          </a:prstGeom>
          <a:solidFill>
            <a:srgbClr val="A5148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Opsamling</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2 minutter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4400"/>
              <a:buFont typeface="Play"/>
              <a:buNone/>
            </a:pPr>
            <a:r>
              <a:rPr lang="da-DK" sz="4400">
                <a:solidFill>
                  <a:schemeClr val="dk1"/>
                </a:solidFill>
                <a:latin typeface="Play"/>
                <a:ea typeface="Play"/>
                <a:cs typeface="Play"/>
                <a:sym typeface="Play"/>
              </a:rPr>
              <a:t>3. spørgsmål</a:t>
            </a:r>
            <a:endParaRPr/>
          </a:p>
          <a:p>
            <a:pPr marL="0" marR="0" lvl="0" indent="0" algn="l" rtl="0">
              <a:lnSpc>
                <a:spcPct val="90000"/>
              </a:lnSpc>
              <a:spcBef>
                <a:spcPts val="0"/>
              </a:spcBef>
              <a:spcAft>
                <a:spcPts val="0"/>
              </a:spcAft>
              <a:buClr>
                <a:schemeClr val="dk1"/>
              </a:buClr>
              <a:buSzPts val="2800"/>
              <a:buFont typeface="Play"/>
              <a:buNone/>
            </a:pPr>
            <a:r>
              <a:rPr lang="da-DK" sz="2800">
                <a:solidFill>
                  <a:schemeClr val="dk1"/>
                </a:solidFill>
                <a:latin typeface="Play"/>
                <a:ea typeface="Play"/>
                <a:cs typeface="Play"/>
                <a:sym typeface="Play"/>
              </a:rPr>
              <a:t>- vejledning og instruktion</a:t>
            </a:r>
            <a:endParaRPr/>
          </a:p>
        </p:txBody>
      </p:sp>
      <p:sp>
        <p:nvSpPr>
          <p:cNvPr id="144" name="Google Shape;144;p9"/>
          <p:cNvSpPr txBox="1"/>
          <p:nvPr/>
        </p:nvSpPr>
        <p:spPr>
          <a:xfrm>
            <a:off x="838200" y="2782669"/>
            <a:ext cx="9959100" cy="1200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a-DK" sz="2400">
                <a:solidFill>
                  <a:schemeClr val="dk1"/>
                </a:solidFill>
                <a:latin typeface="Arial"/>
                <a:ea typeface="Arial"/>
                <a:cs typeface="Arial"/>
                <a:sym typeface="Arial"/>
              </a:rPr>
              <a:t>Hvordan får vi bedst vejledt og introduceret eleven til arbejdspladsens kultur og uformelle værdier, fx </a:t>
            </a:r>
            <a:r>
              <a:rPr lang="da-DK" sz="2400">
                <a:solidFill>
                  <a:schemeClr val="dk1"/>
                </a:solidFill>
              </a:rPr>
              <a:t>“</a:t>
            </a:r>
            <a:r>
              <a:rPr lang="da-DK" sz="2400">
                <a:solidFill>
                  <a:schemeClr val="dk1"/>
                </a:solidFill>
                <a:latin typeface="Arial"/>
                <a:ea typeface="Arial"/>
                <a:cs typeface="Arial"/>
                <a:sym typeface="Arial"/>
              </a:rPr>
              <a:t>hvordan har vi opmærksomhed på at vurdere risici i arbejdet?</a:t>
            </a:r>
            <a:r>
              <a:rPr lang="da-DK" sz="2400">
                <a:solidFill>
                  <a:schemeClr val="dk1"/>
                </a:solidFill>
              </a:rPr>
              <a:t>”</a:t>
            </a:r>
            <a:r>
              <a:rPr lang="da-DK" sz="2400">
                <a:solidFill>
                  <a:schemeClr val="dk1"/>
                </a:solidFill>
                <a:latin typeface="Arial"/>
                <a:ea typeface="Arial"/>
                <a:cs typeface="Arial"/>
                <a:sym typeface="Arial"/>
              </a:rPr>
              <a:t> </a:t>
            </a:r>
            <a:endParaRPr/>
          </a:p>
        </p:txBody>
      </p:sp>
      <p:sp>
        <p:nvSpPr>
          <p:cNvPr id="145" name="Google Shape;145;p9"/>
          <p:cNvSpPr/>
          <p:nvPr/>
        </p:nvSpPr>
        <p:spPr>
          <a:xfrm>
            <a:off x="838200" y="4890313"/>
            <a:ext cx="2819400" cy="1212112"/>
          </a:xfrm>
          <a:prstGeom prst="roundRect">
            <a:avLst>
              <a:gd name="adj" fmla="val 16667"/>
            </a:avLst>
          </a:prstGeom>
          <a:solidFill>
            <a:srgbClr val="EB5A0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da-DK" sz="1800" b="1">
                <a:solidFill>
                  <a:schemeClr val="lt1"/>
                </a:solidFill>
                <a:latin typeface="Arial"/>
                <a:ea typeface="Arial"/>
                <a:cs typeface="Arial"/>
                <a:sym typeface="Arial"/>
              </a:rPr>
              <a:t>Refleksion</a:t>
            </a:r>
            <a:endParaRPr/>
          </a:p>
          <a:p>
            <a:pPr marL="0" marR="0" lvl="0" indent="0" algn="ctr" rtl="0">
              <a:spcBef>
                <a:spcPts val="0"/>
              </a:spcBef>
              <a:spcAft>
                <a:spcPts val="0"/>
              </a:spcAft>
              <a:buNone/>
            </a:pPr>
            <a:r>
              <a:rPr lang="da-DK" sz="1800">
                <a:solidFill>
                  <a:schemeClr val="lt1"/>
                </a:solidFill>
                <a:latin typeface="Arial"/>
                <a:ea typeface="Arial"/>
                <a:cs typeface="Arial"/>
                <a:sym typeface="Arial"/>
              </a:rPr>
              <a:t>20 sekunder i stilhed</a:t>
            </a:r>
            <a:endParaRPr/>
          </a:p>
        </p:txBody>
      </p:sp>
    </p:spTree>
  </p:cSld>
  <p:clrMapOvr>
    <a:masterClrMapping/>
  </p:clrMapOvr>
</p:sld>
</file>

<file path=ppt/theme/theme1.xml><?xml version="1.0" encoding="utf-8"?>
<a:theme xmlns:a="http://schemas.openxmlformats.org/drawingml/2006/main" name="Office-tema">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CD202172A6954408F5BE23ABD884B73" ma:contentTypeVersion="15" ma:contentTypeDescription="Opret et nyt dokument." ma:contentTypeScope="" ma:versionID="e3a999d4cf57903cf1228bb30e4e98fc">
  <xsd:schema xmlns:xsd="http://www.w3.org/2001/XMLSchema" xmlns:xs="http://www.w3.org/2001/XMLSchema" xmlns:p="http://schemas.microsoft.com/office/2006/metadata/properties" xmlns:ns2="92ecdea6-df05-4245-ad13-a4e077775315" xmlns:ns3="f614753d-56ab-4c42-bab7-4ccb035b48f7" targetNamespace="http://schemas.microsoft.com/office/2006/metadata/properties" ma:root="true" ma:fieldsID="a7fe50bfe306719d7894ca50fa1c7243" ns2:_="" ns3:_="">
    <xsd:import namespace="92ecdea6-df05-4245-ad13-a4e077775315"/>
    <xsd:import namespace="f614753d-56ab-4c42-bab7-4ccb035b48f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LengthInSeconds" minOccurs="0"/>
                <xsd:element ref="ns2:MediaServiceLocation"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ecdea6-df05-4245-ad13-a4e0777753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ledmærker" ma:readOnly="false" ma:fieldId="{5cf76f15-5ced-4ddc-b409-7134ff3c332f}" ma:taxonomyMulti="true" ma:sspId="b059fb8e-7674-4007-8b0c-c8fa4fecaf58"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descrip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14753d-56ab-4c42-bab7-4ccb035b48f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3d46600-f5e4-4530-b8c3-cef917336838}" ma:internalName="TaxCatchAll" ma:showField="CatchAllData" ma:web="f614753d-56ab-4c42-bab7-4ccb035b48f7">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614753d-56ab-4c42-bab7-4ccb035b48f7" xsi:nil="true"/>
    <lcf76f155ced4ddcb4097134ff3c332f xmlns="92ecdea6-df05-4245-ad13-a4e07777531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4650A31-B2DD-4F9A-B2DF-D6A5C6A0D8D9}"/>
</file>

<file path=customXml/itemProps2.xml><?xml version="1.0" encoding="utf-8"?>
<ds:datastoreItem xmlns:ds="http://schemas.openxmlformats.org/officeDocument/2006/customXml" ds:itemID="{E8E1C390-E553-4B95-8424-91EDA65942C8}"/>
</file>

<file path=customXml/itemProps3.xml><?xml version="1.0" encoding="utf-8"?>
<ds:datastoreItem xmlns:ds="http://schemas.openxmlformats.org/officeDocument/2006/customXml" ds:itemID="{A55A514B-835E-4619-9107-C78D73843550}"/>
</file>

<file path=docProps/app.xml><?xml version="1.0" encoding="utf-8"?>
<Properties xmlns="http://schemas.openxmlformats.org/officeDocument/2006/extended-properties" xmlns:vt="http://schemas.openxmlformats.org/officeDocument/2006/docPropsVTypes">
  <TotalTime>1</TotalTime>
  <Words>544</Words>
  <Application>Microsoft Office PowerPoint</Application>
  <PresentationFormat>Widescreen</PresentationFormat>
  <Paragraphs>75</Paragraphs>
  <Slides>14</Slides>
  <Notes>14</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14</vt:i4>
      </vt:variant>
    </vt:vector>
  </HeadingPairs>
  <TitlesOfParts>
    <vt:vector size="17" baseType="lpstr">
      <vt:lpstr>Arial</vt:lpstr>
      <vt:lpstr>Play</vt:lpstr>
      <vt:lpstr>Office-tema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Kristian Stagis</dc:creator>
  <cp:lastModifiedBy>Kristian Stagis</cp:lastModifiedBy>
  <cp:revision>2</cp:revision>
  <dcterms:created xsi:type="dcterms:W3CDTF">2025-01-02T12:56:03Z</dcterms:created>
  <dcterms:modified xsi:type="dcterms:W3CDTF">2025-02-07T15:55:30Z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0x010100FCD202172A6954408F5BE23ABD884B73</vt:lpwstr>
  </property>
</Properties>
</file>